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0" r:id="rId1"/>
  </p:sldMasterIdLst>
  <p:notesMasterIdLst>
    <p:notesMasterId r:id="rId50"/>
  </p:notesMasterIdLst>
  <p:sldIdLst>
    <p:sldId id="256" r:id="rId2"/>
    <p:sldId id="257" r:id="rId3"/>
    <p:sldId id="296" r:id="rId4"/>
    <p:sldId id="259" r:id="rId5"/>
    <p:sldId id="260" r:id="rId6"/>
    <p:sldId id="261" r:id="rId7"/>
    <p:sldId id="297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98" r:id="rId22"/>
    <p:sldId id="275" r:id="rId23"/>
    <p:sldId id="276" r:id="rId24"/>
    <p:sldId id="299" r:id="rId25"/>
    <p:sldId id="277" r:id="rId26"/>
    <p:sldId id="278" r:id="rId27"/>
    <p:sldId id="279" r:id="rId28"/>
    <p:sldId id="280" r:id="rId29"/>
    <p:sldId id="300" r:id="rId30"/>
    <p:sldId id="303" r:id="rId31"/>
    <p:sldId id="301" r:id="rId32"/>
    <p:sldId id="304" r:id="rId33"/>
    <p:sldId id="305" r:id="rId34"/>
    <p:sldId id="302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6FDD49-02D0-4983-936E-5BC57558BC2F}">
  <a:tblStyle styleId="{936FDD49-02D0-4983-936E-5BC57558BC2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9446" autoAdjust="0"/>
  </p:normalViewPr>
  <p:slideViewPr>
    <p:cSldViewPr snapToGrid="0">
      <p:cViewPr varScale="1">
        <p:scale>
          <a:sx n="103" d="100"/>
          <a:sy n="103" d="100"/>
        </p:scale>
        <p:origin x="18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4" name="Shape 4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4" name="Shape 4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0" name="Shape 4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7" name="Shape 4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4" name="Shape 4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3" name="Shape 4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5" name="Shape 4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2" name="Shape 4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9" name="Shape 4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23" name="Shape 5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2" name="Shape 5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1" i="0" u="none" strike="noStrike" cap="none" dirty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private void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animate() {</a:t>
            </a:r>
            <a:br>
              <a:rPr lang="en-US" sz="1200" b="0" i="1" u="none" strike="noStrike" cap="none" dirty="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1" u="none" strike="noStrike" cap="none" dirty="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    //////////////////////////////////////</a:t>
            </a:r>
            <a:br>
              <a:rPr lang="en-US" sz="1200" b="0" i="1" u="none" strike="noStrike" cap="none" dirty="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1" u="none" strike="noStrike" cap="none" dirty="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    // De finale </a:t>
            </a:r>
            <a:r>
              <a:rPr lang="en-US" sz="1200" b="0" i="1" u="none" strike="noStrike" cap="none" dirty="0" err="1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versie</a:t>
            </a:r>
            <a:r>
              <a:rPr lang="en-US" sz="1200" b="0" i="1" u="none" strike="noStrike" cap="none" dirty="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 best met arrays //</a:t>
            </a:r>
            <a:br>
              <a:rPr lang="en-US" sz="1200" b="0" i="1" u="none" strike="noStrike" cap="none" dirty="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1" u="none" strike="noStrike" cap="none" dirty="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    //////////////////////////////////////</a:t>
            </a:r>
            <a:br>
              <a:rPr lang="en-US" sz="1200" b="0" i="1" u="none" strike="noStrike" cap="none" dirty="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1" u="none" strike="noStrike" cap="none" dirty="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TranslateTransition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[]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translateTransitions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1" i="0" u="none" strike="noStrike" cap="none" dirty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new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TranslateTransition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1200" b="0" i="0" u="none" strike="noStrike" cap="none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];</a:t>
            </a:r>
            <a:b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1" i="0" u="none" strike="noStrike" cap="none" dirty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200" b="1" i="0" u="none" strike="noStrike" cap="none" dirty="0" err="1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int</a:t>
            </a:r>
            <a:r>
              <a:rPr lang="en-US" sz="1200" b="1" i="0" u="none" strike="noStrike" cap="none" dirty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&lt;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translateTransitions.</a:t>
            </a:r>
            <a:r>
              <a:rPr lang="en-US" sz="1200" b="1" i="0" u="none" strike="noStrike" cap="none" dirty="0" err="1">
                <a:solidFill>
                  <a:srgbClr val="660E7A"/>
                </a:solidFill>
                <a:latin typeface="Calibri"/>
                <a:ea typeface="Calibri"/>
                <a:cs typeface="Calibri"/>
                <a:sym typeface="Calibri"/>
              </a:rPr>
              <a:t>length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++) {</a:t>
            </a:r>
            <a:b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translateTransitions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 = </a:t>
            </a:r>
            <a:r>
              <a:rPr lang="en-US" sz="1200" b="1" i="0" u="none" strike="noStrike" cap="none" dirty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new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TranslateTransition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();</a:t>
            </a:r>
            <a:b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translateTransitions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].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setNode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200" b="1" i="0" u="none" strike="noStrike" cap="none" dirty="0" err="1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this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200" b="1" i="0" u="none" strike="noStrike" cap="none" dirty="0" err="1">
                <a:solidFill>
                  <a:srgbClr val="660E7A"/>
                </a:solidFill>
                <a:latin typeface="Calibri"/>
                <a:ea typeface="Calibri"/>
                <a:cs typeface="Calibri"/>
                <a:sym typeface="Calibri"/>
              </a:rPr>
              <a:t>movingRectangle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);</a:t>
            </a:r>
            <a:b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translateTransitions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].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setDuration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Duration.</a:t>
            </a:r>
            <a:r>
              <a:rPr lang="en-US" sz="1200" b="0" i="1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seconds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200" b="0" i="0" u="none" strike="noStrike" cap="none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));</a:t>
            </a:r>
            <a:b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translateTransitions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].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setCycleCount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200" b="0" i="0" u="none" strike="noStrike" cap="none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);</a:t>
            </a:r>
            <a:b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translateTransitions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].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setInterpolator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Interpolator.</a:t>
            </a:r>
            <a:r>
              <a:rPr lang="en-US" sz="1200" b="1" i="1" u="none" strike="noStrike" cap="none" dirty="0" err="1">
                <a:solidFill>
                  <a:srgbClr val="660E7A"/>
                </a:solidFill>
                <a:latin typeface="Calibri"/>
                <a:ea typeface="Calibri"/>
                <a:cs typeface="Calibri"/>
                <a:sym typeface="Calibri"/>
              </a:rPr>
              <a:t>EASE_BOTH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);</a:t>
            </a:r>
            <a:b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}</a:t>
            </a:r>
            <a:b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translateTransitions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1200" b="0" i="0" u="none" strike="noStrike" cap="none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].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setByX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200" b="0" i="0" u="none" strike="noStrike" cap="none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300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);</a:t>
            </a:r>
            <a:b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translateTransitions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1200" b="0" i="0" u="none" strike="noStrike" cap="none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].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setByY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200" b="0" i="0" u="none" strike="noStrike" cap="none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300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);</a:t>
            </a:r>
            <a:b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translateTransitions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1200" b="0" i="0" u="none" strike="noStrike" cap="none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].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setByX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(-</a:t>
            </a:r>
            <a:r>
              <a:rPr lang="en-US" sz="1200" b="0" i="0" u="none" strike="noStrike" cap="none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300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);</a:t>
            </a:r>
            <a:b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translateTransitions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1200" b="0" i="0" u="none" strike="noStrike" cap="none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].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setByY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(-</a:t>
            </a:r>
            <a:r>
              <a:rPr lang="en-US" sz="1200" b="0" i="0" u="none" strike="noStrike" cap="none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300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);</a:t>
            </a:r>
            <a:b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RotateTransition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[]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rotateTransitions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1" i="0" u="none" strike="noStrike" cap="none" dirty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new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RotateTransition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1200" b="0" i="0" u="none" strike="noStrike" cap="none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];</a:t>
            </a:r>
            <a:b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1" i="0" u="none" strike="noStrike" cap="none" dirty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200" b="1" i="0" u="none" strike="noStrike" cap="none" dirty="0" err="1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int</a:t>
            </a:r>
            <a:r>
              <a:rPr lang="en-US" sz="1200" b="1" i="0" u="none" strike="noStrike" cap="none" dirty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&lt;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rotateTransitions.</a:t>
            </a:r>
            <a:r>
              <a:rPr lang="en-US" sz="1200" b="1" i="0" u="none" strike="noStrike" cap="none" dirty="0" err="1">
                <a:solidFill>
                  <a:srgbClr val="660E7A"/>
                </a:solidFill>
                <a:latin typeface="Calibri"/>
                <a:ea typeface="Calibri"/>
                <a:cs typeface="Calibri"/>
                <a:sym typeface="Calibri"/>
              </a:rPr>
              <a:t>length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++) {</a:t>
            </a:r>
            <a:b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rotateTransitions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 = </a:t>
            </a:r>
            <a:r>
              <a:rPr lang="en-US" sz="1200" b="1" i="0" u="none" strike="noStrike" cap="none" dirty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new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RotateTransition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();</a:t>
            </a:r>
            <a:b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rotateTransitions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].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setNode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200" b="1" i="0" u="none" strike="noStrike" cap="none" dirty="0" err="1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this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200" b="1" i="0" u="none" strike="noStrike" cap="none" dirty="0" err="1">
                <a:solidFill>
                  <a:srgbClr val="660E7A"/>
                </a:solidFill>
                <a:latin typeface="Calibri"/>
                <a:ea typeface="Calibri"/>
                <a:cs typeface="Calibri"/>
                <a:sym typeface="Calibri"/>
              </a:rPr>
              <a:t>movingRectangle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);</a:t>
            </a:r>
            <a:b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rotateTransitions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].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setDuration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Duration.</a:t>
            </a:r>
            <a:r>
              <a:rPr lang="en-US" sz="1200" b="0" i="1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millis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200" b="0" i="0" u="none" strike="noStrike" cap="none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300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));</a:t>
            </a:r>
            <a:b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rotateTransitions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].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setByAngle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200" b="0" i="0" u="none" strike="noStrike" cap="none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90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);</a:t>
            </a:r>
            <a:b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rotateTransitions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].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setCycleCount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200" b="0" i="0" u="none" strike="noStrike" cap="none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);</a:t>
            </a:r>
            <a:b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rotateTransitions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].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setInterpolator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Interpolator.</a:t>
            </a:r>
            <a:r>
              <a:rPr lang="en-US" sz="1200" b="1" i="1" u="none" strike="noStrike" cap="none" dirty="0" err="1">
                <a:solidFill>
                  <a:srgbClr val="660E7A"/>
                </a:solidFill>
                <a:latin typeface="Calibri"/>
                <a:ea typeface="Calibri"/>
                <a:cs typeface="Calibri"/>
                <a:sym typeface="Calibri"/>
              </a:rPr>
              <a:t>LINEAR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);</a:t>
            </a:r>
            <a:b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}</a:t>
            </a:r>
            <a:b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SequentialTransition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seqTransition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1" i="0" u="none" strike="noStrike" cap="none" dirty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new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SequentialTransition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();</a:t>
            </a:r>
            <a:b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seqTransition.setCycleCount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Timeline.</a:t>
            </a:r>
            <a:r>
              <a:rPr lang="en-US" sz="1200" b="1" i="1" u="none" strike="noStrike" cap="none" dirty="0" err="1">
                <a:solidFill>
                  <a:srgbClr val="660E7A"/>
                </a:solidFill>
                <a:latin typeface="Calibri"/>
                <a:ea typeface="Calibri"/>
                <a:cs typeface="Calibri"/>
                <a:sym typeface="Calibri"/>
              </a:rPr>
              <a:t>INDEFINITE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);</a:t>
            </a:r>
            <a:b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1" i="0" u="none" strike="noStrike" cap="none" dirty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200" b="1" i="0" u="none" strike="noStrike" cap="none" dirty="0" err="1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int</a:t>
            </a:r>
            <a:r>
              <a:rPr lang="en-US" sz="1200" b="1" i="0" u="none" strike="noStrike" cap="none" dirty="0">
                <a:solidFill>
                  <a:srgbClr val="00008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200" b="0" i="0" u="none" strike="noStrike" cap="none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&lt; </a:t>
            </a:r>
            <a:r>
              <a:rPr lang="en-US" sz="1200" b="0" i="0" u="none" strike="noStrike" cap="none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++) {</a:t>
            </a:r>
            <a:b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seqTransition.getChildren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().add(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translateTransitions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]);</a:t>
            </a:r>
            <a:b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seqTransition.getChildren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().add(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rotateTransitions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]);</a:t>
            </a:r>
            <a:b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}</a:t>
            </a:r>
            <a:b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seqTransition.play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();</a:t>
            </a:r>
            <a:b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</a:p>
        </p:txBody>
      </p:sp>
      <p:sp>
        <p:nvSpPr>
          <p:cNvPr id="533" name="Shape 53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6598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7" name="Shape 5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9" name="Shape 6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8113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8" name="Shape 6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6" name="Shape 6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1" name="Shape 6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1" name="Shape 6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330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49642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1" name="Shape 6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63504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1" name="Shape 6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63354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1" name="Shape 6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9646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1" name="Shape 6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36452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73070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8" name="Shape 6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6" name="Shape 6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5" name="Shape 7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4" name="Shape 7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7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7" name="Shape 7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4" name="Shape 7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1" name="Shape 7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button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-fx-background-color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blue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text-field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focused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.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text-area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focused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-fx-border-style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solid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-fx-border-width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2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px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-fx-border-color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button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armed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-fx-rotate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10;</a:t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#naam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-fx-font-family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'Comic Sans MS'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//en dan in javacode: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naamLabel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.setId(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"naam"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//of: in java code: </a:t>
            </a:r>
            <a:r>
              <a:rPr lang="en-US" sz="12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this.naamLabel.setStyle("-fx-font-family: 'Comic Sans MS';");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//laatste opgave (in eventhandler van verzend knop, voorzie een boolean veld firstSheet)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view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.getScene().getStylesheets().clear();</a:t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firstSheet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){</a:t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view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.getScene().getStylesheets().add(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"css/second.css"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);</a:t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}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else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view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.getScene().getStylesheets().add(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"css/main.css"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);</a:t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firstSheet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!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firstSheet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</p:txBody>
      </p:sp>
      <p:sp>
        <p:nvSpPr>
          <p:cNvPr id="742" name="Shape 74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0" name="Shape 7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7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9" name="Shape 7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hape 7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5" name="Shape 7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2" name="Shape 7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9" name="Shape 7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6" name="Shape 7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Shape 7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3" name="Shape 7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5" name="Shape 3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9" name="Shape 3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9" name="Shape 3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7376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6" name="Shape 3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6" name="Shape 3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 Scherm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5683" y="0"/>
            <a:ext cx="9144000" cy="6858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9999"/>
                </a:moveTo>
                <a:lnTo>
                  <a:pt x="120000" y="119999"/>
                </a:lnTo>
                <a:lnTo>
                  <a:pt x="120000" y="0"/>
                </a:lnTo>
                <a:lnTo>
                  <a:pt x="0" y="0"/>
                </a:lnTo>
                <a:lnTo>
                  <a:pt x="0" y="1199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hape 16"/>
          <p:cNvSpPr/>
          <p:nvPr/>
        </p:nvSpPr>
        <p:spPr>
          <a:xfrm>
            <a:off x="0" y="2"/>
            <a:ext cx="9144000" cy="6858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7511" y="0"/>
                </a:moveTo>
                <a:lnTo>
                  <a:pt x="29542" y="0"/>
                </a:lnTo>
                <a:lnTo>
                  <a:pt x="0" y="13084"/>
                </a:lnTo>
                <a:lnTo>
                  <a:pt x="0" y="78051"/>
                </a:lnTo>
                <a:lnTo>
                  <a:pt x="6251" y="119999"/>
                </a:lnTo>
                <a:lnTo>
                  <a:pt x="98274" y="119999"/>
                </a:lnTo>
                <a:lnTo>
                  <a:pt x="120000" y="110377"/>
                </a:lnTo>
                <a:lnTo>
                  <a:pt x="120000" y="83794"/>
                </a:lnTo>
                <a:lnTo>
                  <a:pt x="1075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482599" y="2130425"/>
            <a:ext cx="5998500" cy="146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Verdana"/>
              <a:buNone/>
              <a:defRPr sz="32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494983" y="3654637"/>
            <a:ext cx="6006300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00"/>
              </a:spcBef>
              <a:spcAft>
                <a:spcPts val="70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457200" marR="0" lvl="1" indent="0" algn="ctr" rtl="0">
              <a:spcBef>
                <a:spcPts val="300"/>
              </a:spcBef>
              <a:spcAft>
                <a:spcPts val="30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914400" marR="0" lvl="2" indent="0" algn="ctr" rtl="0">
              <a:spcBef>
                <a:spcPts val="300"/>
              </a:spcBef>
              <a:spcAft>
                <a:spcPts val="300"/>
              </a:spcAft>
              <a:buClr>
                <a:srgbClr val="888888"/>
              </a:buClr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371600" marR="0" lvl="3" indent="0" algn="ctr" rtl="0">
              <a:spcBef>
                <a:spcPts val="300"/>
              </a:spcBef>
              <a:spcAft>
                <a:spcPts val="300"/>
              </a:spcAft>
              <a:buClr>
                <a:srgbClr val="888888"/>
              </a:buClr>
              <a:buFont typeface="Courier New"/>
              <a:buNone/>
              <a:defRPr sz="105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1828800" marR="0" lvl="4" indent="0" algn="ctr" rtl="0">
              <a:spcBef>
                <a:spcPts val="300"/>
              </a:spcBef>
              <a:spcAft>
                <a:spcPts val="300"/>
              </a:spcAft>
              <a:buClr>
                <a:srgbClr val="888888"/>
              </a:buClr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pic>
        <p:nvPicPr>
          <p:cNvPr id="8" name="Shape 20" descr="kdg-logo-horizontal.wm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5268" y="5631500"/>
            <a:ext cx="2367388" cy="5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5766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oofdstuk - 3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Shape 55" descr="kdg_ppt_chapters_2000x1024_v-03.jpg"/>
          <p:cNvPicPr preferRelativeResize="0"/>
          <p:nvPr/>
        </p:nvPicPr>
        <p:blipFill rotWithShape="1">
          <a:blip r:embed="rId2">
            <a:alphaModFix/>
          </a:blip>
          <a:srcRect l="9091"/>
          <a:stretch/>
        </p:blipFill>
        <p:spPr>
          <a:xfrm>
            <a:off x="0" y="-1"/>
            <a:ext cx="9144000" cy="6863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488633" y="3106421"/>
            <a:ext cx="4527900" cy="13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Verdana"/>
              <a:buNone/>
              <a:defRPr sz="28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7" name="Shape 57"/>
          <p:cNvSpPr/>
          <p:nvPr/>
        </p:nvSpPr>
        <p:spPr>
          <a:xfrm>
            <a:off x="582220" y="2775297"/>
            <a:ext cx="4434300" cy="91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19999"/>
                </a:moveTo>
                <a:lnTo>
                  <a:pt x="0" y="119999"/>
                </a:lnTo>
                <a:lnTo>
                  <a:pt x="0" y="0"/>
                </a:lnTo>
                <a:lnTo>
                  <a:pt x="120000" y="0"/>
                </a:lnTo>
                <a:lnTo>
                  <a:pt x="120000" y="1199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2112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oofdstuk - 3 - Wit"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 descr="kdg_ppt_chapters_2000x1024-white_kdg_ppt_chapters_2000x1024-white-v03.png"/>
          <p:cNvPicPr preferRelativeResize="0"/>
          <p:nvPr/>
        </p:nvPicPr>
        <p:blipFill rotWithShape="1">
          <a:blip r:embed="rId2">
            <a:alphaModFix/>
          </a:blip>
          <a:srcRect l="9434"/>
          <a:stretch/>
        </p:blipFill>
        <p:spPr>
          <a:xfrm>
            <a:off x="0" y="0"/>
            <a:ext cx="9144000" cy="68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88633" y="3106421"/>
            <a:ext cx="4527900" cy="13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Verdana"/>
              <a:buNone/>
              <a:defRPr sz="28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1" name="Shape 61"/>
          <p:cNvSpPr/>
          <p:nvPr/>
        </p:nvSpPr>
        <p:spPr>
          <a:xfrm>
            <a:off x="582220" y="2775297"/>
            <a:ext cx="4434300" cy="91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19999"/>
                </a:moveTo>
                <a:lnTo>
                  <a:pt x="0" y="119999"/>
                </a:lnTo>
                <a:lnTo>
                  <a:pt x="0" y="0"/>
                </a:lnTo>
                <a:lnTo>
                  <a:pt x="120000" y="0"/>
                </a:lnTo>
                <a:lnTo>
                  <a:pt x="120000" y="11999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2177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oofdstuk - 4">
    <p:bg>
      <p:bgPr>
        <a:solidFill>
          <a:schemeClr val="dk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Shape 63" descr="kdg_ppt_chapters_2000x1024_v-04.jpg"/>
          <p:cNvPicPr preferRelativeResize="0"/>
          <p:nvPr/>
        </p:nvPicPr>
        <p:blipFill rotWithShape="1">
          <a:blip r:embed="rId2">
            <a:alphaModFix/>
          </a:blip>
          <a:srcRect l="8844"/>
          <a:stretch/>
        </p:blipFill>
        <p:spPr>
          <a:xfrm>
            <a:off x="0" y="13546"/>
            <a:ext cx="9144000" cy="68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488633" y="3106421"/>
            <a:ext cx="4527900" cy="13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Verdana"/>
              <a:buNone/>
              <a:defRPr sz="28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5" name="Shape 65"/>
          <p:cNvSpPr/>
          <p:nvPr/>
        </p:nvSpPr>
        <p:spPr>
          <a:xfrm>
            <a:off x="582220" y="2775297"/>
            <a:ext cx="4434300" cy="91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19999"/>
                </a:moveTo>
                <a:lnTo>
                  <a:pt x="0" y="119999"/>
                </a:lnTo>
                <a:lnTo>
                  <a:pt x="0" y="0"/>
                </a:lnTo>
                <a:lnTo>
                  <a:pt x="120000" y="0"/>
                </a:lnTo>
                <a:lnTo>
                  <a:pt x="120000" y="1199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72733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oofdstuk - 4 - Wit">
    <p:bg>
      <p:bgPr>
        <a:solidFill>
          <a:schemeClr val="l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Shape 67" descr="kdg_ppt_chapters_2000x1024-white_kdg_ppt_chapters_2000x1024-white-v04.png"/>
          <p:cNvPicPr preferRelativeResize="0"/>
          <p:nvPr/>
        </p:nvPicPr>
        <p:blipFill rotWithShape="1">
          <a:blip r:embed="rId2">
            <a:alphaModFix/>
          </a:blip>
          <a:srcRect l="9023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488633" y="3106421"/>
            <a:ext cx="4527900" cy="13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Verdana"/>
              <a:buNone/>
              <a:defRPr sz="28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9" name="Shape 69"/>
          <p:cNvSpPr/>
          <p:nvPr/>
        </p:nvSpPr>
        <p:spPr>
          <a:xfrm>
            <a:off x="582220" y="2775297"/>
            <a:ext cx="4434300" cy="91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19999"/>
                </a:moveTo>
                <a:lnTo>
                  <a:pt x="0" y="119999"/>
                </a:lnTo>
                <a:lnTo>
                  <a:pt x="0" y="0"/>
                </a:lnTo>
                <a:lnTo>
                  <a:pt x="120000" y="0"/>
                </a:lnTo>
                <a:lnTo>
                  <a:pt x="120000" y="11999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41690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oofdstuk - 5">
    <p:bg>
      <p:bgPr>
        <a:solidFill>
          <a:schemeClr val="dk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Shape 71" descr="kdg_ppt_chapters_2000x1024_v-05.jpg"/>
          <p:cNvPicPr preferRelativeResize="0"/>
          <p:nvPr/>
        </p:nvPicPr>
        <p:blipFill rotWithShape="1">
          <a:blip r:embed="rId2">
            <a:alphaModFix/>
          </a:blip>
          <a:srcRect l="9023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488633" y="3106421"/>
            <a:ext cx="4527900" cy="13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Verdana"/>
              <a:buNone/>
              <a:defRPr sz="28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73" name="Shape 73"/>
          <p:cNvSpPr/>
          <p:nvPr/>
        </p:nvSpPr>
        <p:spPr>
          <a:xfrm>
            <a:off x="582220" y="2775297"/>
            <a:ext cx="4434300" cy="91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19999"/>
                </a:moveTo>
                <a:lnTo>
                  <a:pt x="0" y="119999"/>
                </a:lnTo>
                <a:lnTo>
                  <a:pt x="0" y="0"/>
                </a:lnTo>
                <a:lnTo>
                  <a:pt x="120000" y="0"/>
                </a:lnTo>
                <a:lnTo>
                  <a:pt x="120000" y="1199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4059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oofdstuk - 5 - Wit">
    <p:bg>
      <p:bgPr>
        <a:solidFill>
          <a:schemeClr val="lt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hape 75" descr="kdg_ppt_chapters_2000x1024-white_kdg_ppt_chapters_2000x1024-white-v05.png"/>
          <p:cNvPicPr preferRelativeResize="0"/>
          <p:nvPr/>
        </p:nvPicPr>
        <p:blipFill rotWithShape="1">
          <a:blip r:embed="rId2">
            <a:alphaModFix/>
          </a:blip>
          <a:srcRect l="9204"/>
          <a:stretch/>
        </p:blipFill>
        <p:spPr>
          <a:xfrm>
            <a:off x="0" y="0"/>
            <a:ext cx="9144000" cy="68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488633" y="3106421"/>
            <a:ext cx="4527900" cy="13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Verdana"/>
              <a:buNone/>
              <a:defRPr sz="28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77" name="Shape 77"/>
          <p:cNvSpPr/>
          <p:nvPr/>
        </p:nvSpPr>
        <p:spPr>
          <a:xfrm>
            <a:off x="582220" y="2775297"/>
            <a:ext cx="4434300" cy="91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19999"/>
                </a:moveTo>
                <a:lnTo>
                  <a:pt x="0" y="119999"/>
                </a:lnTo>
                <a:lnTo>
                  <a:pt x="0" y="0"/>
                </a:lnTo>
                <a:lnTo>
                  <a:pt x="120000" y="0"/>
                </a:lnTo>
                <a:lnTo>
                  <a:pt x="120000" y="11999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27078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oofdstuk - 6">
    <p:bg>
      <p:bgPr>
        <a:solidFill>
          <a:schemeClr val="dk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 descr="kdg_ppt_chapters_2000x1024_v-06.jpg"/>
          <p:cNvPicPr preferRelativeResize="0"/>
          <p:nvPr/>
        </p:nvPicPr>
        <p:blipFill rotWithShape="1">
          <a:blip r:embed="rId2">
            <a:alphaModFix/>
          </a:blip>
          <a:srcRect l="8708"/>
          <a:stretch/>
        </p:blipFill>
        <p:spPr>
          <a:xfrm>
            <a:off x="0" y="13546"/>
            <a:ext cx="9144000" cy="68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488633" y="3106421"/>
            <a:ext cx="4527900" cy="13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Verdana"/>
              <a:buNone/>
              <a:defRPr sz="28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81" name="Shape 81"/>
          <p:cNvSpPr/>
          <p:nvPr/>
        </p:nvSpPr>
        <p:spPr>
          <a:xfrm>
            <a:off x="582220" y="2775297"/>
            <a:ext cx="4434300" cy="91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19999"/>
                </a:moveTo>
                <a:lnTo>
                  <a:pt x="0" y="119999"/>
                </a:lnTo>
                <a:lnTo>
                  <a:pt x="0" y="0"/>
                </a:lnTo>
                <a:lnTo>
                  <a:pt x="120000" y="0"/>
                </a:lnTo>
                <a:lnTo>
                  <a:pt x="120000" y="1199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55600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oofdstuk - 6 - Wit"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Shape 83" descr="kdg_ppt_chapters_2000x1024-white_kdg_ppt_chapters_2000x1024-white-v06.png"/>
          <p:cNvPicPr preferRelativeResize="0"/>
          <p:nvPr/>
        </p:nvPicPr>
        <p:blipFill rotWithShape="1">
          <a:blip r:embed="rId2">
            <a:alphaModFix/>
          </a:blip>
          <a:srcRect l="9114"/>
          <a:stretch/>
        </p:blipFill>
        <p:spPr>
          <a:xfrm>
            <a:off x="0" y="-16933"/>
            <a:ext cx="9144000" cy="68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488633" y="3106421"/>
            <a:ext cx="4527900" cy="13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Verdana"/>
              <a:buNone/>
              <a:defRPr sz="28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85" name="Shape 85"/>
          <p:cNvSpPr/>
          <p:nvPr/>
        </p:nvSpPr>
        <p:spPr>
          <a:xfrm>
            <a:off x="582220" y="2775297"/>
            <a:ext cx="4434300" cy="91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19999"/>
                </a:moveTo>
                <a:lnTo>
                  <a:pt x="0" y="119999"/>
                </a:lnTo>
                <a:lnTo>
                  <a:pt x="0" y="0"/>
                </a:lnTo>
                <a:lnTo>
                  <a:pt x="120000" y="0"/>
                </a:lnTo>
                <a:lnTo>
                  <a:pt x="120000" y="11999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7223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oofdstuk - 7">
    <p:bg>
      <p:bgPr>
        <a:solidFill>
          <a:schemeClr val="dk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87" descr="kdg_ppt_chapters_2000x1024_v-07.jpg"/>
          <p:cNvPicPr preferRelativeResize="0"/>
          <p:nvPr/>
        </p:nvPicPr>
        <p:blipFill rotWithShape="1">
          <a:blip r:embed="rId2">
            <a:alphaModFix/>
          </a:blip>
          <a:srcRect l="8907"/>
          <a:stretch/>
        </p:blipFill>
        <p:spPr>
          <a:xfrm>
            <a:off x="0" y="-1"/>
            <a:ext cx="9144000" cy="68559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488633" y="3106421"/>
            <a:ext cx="4527900" cy="13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Verdana"/>
              <a:buNone/>
              <a:defRPr sz="32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9" name="Shape 89"/>
          <p:cNvSpPr/>
          <p:nvPr/>
        </p:nvSpPr>
        <p:spPr>
          <a:xfrm>
            <a:off x="582220" y="2775297"/>
            <a:ext cx="4434300" cy="91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19999"/>
                </a:moveTo>
                <a:lnTo>
                  <a:pt x="0" y="119999"/>
                </a:lnTo>
                <a:lnTo>
                  <a:pt x="0" y="0"/>
                </a:lnTo>
                <a:lnTo>
                  <a:pt x="120000" y="0"/>
                </a:lnTo>
                <a:lnTo>
                  <a:pt x="120000" y="1199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9698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 Header - 7 - White">
    <p:bg>
      <p:bgPr>
        <a:solidFill>
          <a:schemeClr val="lt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Shape 91" descr="kdg_ppt_chapters_2000x1024-white_kdg_ppt_chapters_2000x1024-white-v07.png"/>
          <p:cNvPicPr preferRelativeResize="0"/>
          <p:nvPr/>
        </p:nvPicPr>
        <p:blipFill rotWithShape="1">
          <a:blip r:embed="rId2">
            <a:alphaModFix/>
          </a:blip>
          <a:srcRect l="9085"/>
          <a:stretch/>
        </p:blipFill>
        <p:spPr>
          <a:xfrm>
            <a:off x="31433" y="-11469"/>
            <a:ext cx="9144000" cy="68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488633" y="3106421"/>
            <a:ext cx="4527900" cy="13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Verdana"/>
              <a:buNone/>
              <a:defRPr sz="32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ftr" idx="11"/>
          </p:nvPr>
        </p:nvSpPr>
        <p:spPr>
          <a:xfrm>
            <a:off x="3025651" y="6984237"/>
            <a:ext cx="2895599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nl-BE"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6481105" y="6976097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582220" y="2775297"/>
            <a:ext cx="4434300" cy="91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19999"/>
                </a:moveTo>
                <a:lnTo>
                  <a:pt x="0" y="119999"/>
                </a:lnTo>
                <a:lnTo>
                  <a:pt x="0" y="0"/>
                </a:lnTo>
                <a:lnTo>
                  <a:pt x="120000" y="0"/>
                </a:lnTo>
                <a:lnTo>
                  <a:pt x="120000" y="11999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6424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oofdstuk - 1">
    <p:bg>
      <p:bgPr>
        <a:solidFill>
          <a:schemeClr val="dk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hape 22" descr="kdg_ppt_chapters_2000x1024_v-01.jpg"/>
          <p:cNvPicPr preferRelativeResize="0"/>
          <p:nvPr/>
        </p:nvPicPr>
        <p:blipFill rotWithShape="1">
          <a:blip r:embed="rId2">
            <a:alphaModFix/>
          </a:blip>
          <a:srcRect l="8978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88633" y="3106421"/>
            <a:ext cx="4527900" cy="13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Verdana"/>
              <a:buNone/>
              <a:defRPr sz="28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4" name="Shape 24"/>
          <p:cNvSpPr/>
          <p:nvPr/>
        </p:nvSpPr>
        <p:spPr>
          <a:xfrm>
            <a:off x="582220" y="2775297"/>
            <a:ext cx="4434300" cy="91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19999"/>
                </a:moveTo>
                <a:lnTo>
                  <a:pt x="0" y="119999"/>
                </a:lnTo>
                <a:lnTo>
                  <a:pt x="0" y="0"/>
                </a:lnTo>
                <a:lnTo>
                  <a:pt x="120000" y="0"/>
                </a:lnTo>
                <a:lnTo>
                  <a:pt x="120000" y="1199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45183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oofdstuk - 8">
    <p:bg>
      <p:bgPr>
        <a:solidFill>
          <a:schemeClr val="dk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 descr="kdg_ppt_chapters_2000x1024_v-08.jpg"/>
          <p:cNvPicPr preferRelativeResize="0"/>
          <p:nvPr/>
        </p:nvPicPr>
        <p:blipFill rotWithShape="1">
          <a:blip r:embed="rId2">
            <a:alphaModFix/>
          </a:blip>
          <a:srcRect l="8907"/>
          <a:stretch/>
        </p:blipFill>
        <p:spPr>
          <a:xfrm>
            <a:off x="0" y="2073"/>
            <a:ext cx="9144000" cy="68559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488633" y="3106421"/>
            <a:ext cx="4527900" cy="13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Verdana"/>
              <a:buNone/>
              <a:defRPr sz="32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582220" y="2775297"/>
            <a:ext cx="4434300" cy="91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19999"/>
                </a:moveTo>
                <a:lnTo>
                  <a:pt x="0" y="119999"/>
                </a:lnTo>
                <a:lnTo>
                  <a:pt x="0" y="0"/>
                </a:lnTo>
                <a:lnTo>
                  <a:pt x="120000" y="0"/>
                </a:lnTo>
                <a:lnTo>
                  <a:pt x="120000" y="1199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85621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 Header - 8 - White"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01" descr="kdg_ppt_chapters_2000x1024-white_kdg_ppt_chapters_2000x1024-white-v08.png"/>
          <p:cNvPicPr preferRelativeResize="0"/>
          <p:nvPr/>
        </p:nvPicPr>
        <p:blipFill rotWithShape="1">
          <a:blip r:embed="rId2">
            <a:alphaModFix/>
          </a:blip>
          <a:srcRect l="9206"/>
          <a:stretch/>
        </p:blipFill>
        <p:spPr>
          <a:xfrm>
            <a:off x="0" y="-16218"/>
            <a:ext cx="9144000" cy="687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488633" y="3106421"/>
            <a:ext cx="4527900" cy="13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Verdana"/>
              <a:buNone/>
              <a:defRPr sz="32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582220" y="2775297"/>
            <a:ext cx="4434300" cy="91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19999"/>
                </a:moveTo>
                <a:lnTo>
                  <a:pt x="0" y="119999"/>
                </a:lnTo>
                <a:lnTo>
                  <a:pt x="0" y="0"/>
                </a:lnTo>
                <a:lnTo>
                  <a:pt x="120000" y="0"/>
                </a:lnTo>
                <a:lnTo>
                  <a:pt x="120000" y="11999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53753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oofdstuk - 9">
    <p:bg>
      <p:bgPr>
        <a:solidFill>
          <a:schemeClr val="dk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Shape 105" descr="kdg_ppt_chapters_2000x1024_v-09.jpg"/>
          <p:cNvPicPr preferRelativeResize="0"/>
          <p:nvPr/>
        </p:nvPicPr>
        <p:blipFill rotWithShape="1">
          <a:blip r:embed="rId2">
            <a:alphaModFix/>
          </a:blip>
          <a:srcRect l="8907"/>
          <a:stretch/>
        </p:blipFill>
        <p:spPr>
          <a:xfrm>
            <a:off x="0" y="2073"/>
            <a:ext cx="9144000" cy="685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488633" y="3106421"/>
            <a:ext cx="4527900" cy="13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Verdana"/>
              <a:buNone/>
              <a:defRPr sz="32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582220" y="2775297"/>
            <a:ext cx="4434300" cy="91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19999"/>
                </a:moveTo>
                <a:lnTo>
                  <a:pt x="0" y="119999"/>
                </a:lnTo>
                <a:lnTo>
                  <a:pt x="0" y="0"/>
                </a:lnTo>
                <a:lnTo>
                  <a:pt x="120000" y="0"/>
                </a:lnTo>
                <a:lnTo>
                  <a:pt x="120000" y="1199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88012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oofdstuk - 9 - Wit">
    <p:bg>
      <p:bgPr>
        <a:solidFill>
          <a:schemeClr val="lt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Shape 109" descr="kdg_ppt_chapters_2000x1024-white_kdg_ppt_chapters_2000x1024-white-v09.png"/>
          <p:cNvPicPr preferRelativeResize="0"/>
          <p:nvPr/>
        </p:nvPicPr>
        <p:blipFill rotWithShape="1">
          <a:blip r:embed="rId2">
            <a:alphaModFix/>
          </a:blip>
          <a:srcRect l="9320"/>
          <a:stretch/>
        </p:blipFill>
        <p:spPr>
          <a:xfrm>
            <a:off x="0" y="-1"/>
            <a:ext cx="9144000" cy="68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488633" y="3106421"/>
            <a:ext cx="4527900" cy="13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Verdana"/>
              <a:buNone/>
              <a:defRPr sz="32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582220" y="2775297"/>
            <a:ext cx="4434300" cy="91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19999"/>
                </a:moveTo>
                <a:lnTo>
                  <a:pt x="0" y="119999"/>
                </a:lnTo>
                <a:lnTo>
                  <a:pt x="0" y="0"/>
                </a:lnTo>
                <a:lnTo>
                  <a:pt x="120000" y="0"/>
                </a:lnTo>
                <a:lnTo>
                  <a:pt x="120000" y="11999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71566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oofdstuk - 10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Shape 113" descr="kdg_ppt_chapters_2000x1024_v-10.jpg"/>
          <p:cNvPicPr preferRelativeResize="0"/>
          <p:nvPr/>
        </p:nvPicPr>
        <p:blipFill rotWithShape="1">
          <a:blip r:embed="rId2">
            <a:alphaModFix/>
          </a:blip>
          <a:srcRect l="9091"/>
          <a:stretch/>
        </p:blipFill>
        <p:spPr>
          <a:xfrm>
            <a:off x="0" y="0"/>
            <a:ext cx="9144000" cy="686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488633" y="3106421"/>
            <a:ext cx="4527900" cy="13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Verdana"/>
              <a:buNone/>
              <a:defRPr sz="32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582220" y="2775297"/>
            <a:ext cx="4434300" cy="91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19999"/>
                </a:moveTo>
                <a:lnTo>
                  <a:pt x="0" y="119999"/>
                </a:lnTo>
                <a:lnTo>
                  <a:pt x="0" y="0"/>
                </a:lnTo>
                <a:lnTo>
                  <a:pt x="120000" y="0"/>
                </a:lnTo>
                <a:lnTo>
                  <a:pt x="120000" y="1199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77044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oofdstuk - 10 - Wit">
    <p:bg>
      <p:bgPr>
        <a:solidFill>
          <a:schemeClr val="lt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17" descr="kdg_ppt_chapters_2000x1024-white_kdg_ppt_chapters_2000x1024-white-v10.png"/>
          <p:cNvPicPr preferRelativeResize="0"/>
          <p:nvPr/>
        </p:nvPicPr>
        <p:blipFill rotWithShape="1">
          <a:blip r:embed="rId2">
            <a:alphaModFix/>
          </a:blip>
          <a:srcRect l="8745"/>
          <a:stretch/>
        </p:blipFill>
        <p:spPr>
          <a:xfrm>
            <a:off x="-18998" y="-1"/>
            <a:ext cx="91629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488633" y="3106421"/>
            <a:ext cx="4527900" cy="13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Verdana"/>
              <a:buNone/>
              <a:defRPr sz="32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582220" y="2775297"/>
            <a:ext cx="4434300" cy="91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19999"/>
                </a:moveTo>
                <a:lnTo>
                  <a:pt x="0" y="119999"/>
                </a:lnTo>
                <a:lnTo>
                  <a:pt x="0" y="0"/>
                </a:lnTo>
                <a:lnTo>
                  <a:pt x="120000" y="0"/>
                </a:lnTo>
                <a:lnTo>
                  <a:pt x="120000" y="11999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6310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oofdstuk 11">
    <p:bg>
      <p:bgPr>
        <a:solidFill>
          <a:schemeClr val="dk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 descr="kdg_ppt_chapters_2000x1024_v-11.jpg"/>
          <p:cNvPicPr preferRelativeResize="0"/>
          <p:nvPr/>
        </p:nvPicPr>
        <p:blipFill rotWithShape="1">
          <a:blip r:embed="rId2">
            <a:alphaModFix/>
          </a:blip>
          <a:srcRect l="7895"/>
          <a:stretch/>
        </p:blipFill>
        <p:spPr>
          <a:xfrm>
            <a:off x="-101600" y="0"/>
            <a:ext cx="9245700" cy="68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488633" y="3106421"/>
            <a:ext cx="4527900" cy="13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Verdana"/>
              <a:buNone/>
              <a:defRPr sz="32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ftr" idx="11"/>
          </p:nvPr>
        </p:nvSpPr>
        <p:spPr>
          <a:xfrm>
            <a:off x="3025651" y="6984237"/>
            <a:ext cx="2895599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nl-BE"/>
          </a:p>
        </p:txBody>
      </p:sp>
      <p:sp>
        <p:nvSpPr>
          <p:cNvPr id="124" name="Shape 124"/>
          <p:cNvSpPr txBox="1">
            <a:spLocks noGrp="1"/>
          </p:cNvSpPr>
          <p:nvPr>
            <p:ph type="sldNum" idx="12"/>
          </p:nvPr>
        </p:nvSpPr>
        <p:spPr>
          <a:xfrm>
            <a:off x="6481105" y="6976097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582220" y="2775297"/>
            <a:ext cx="4434300" cy="91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19999"/>
                </a:moveTo>
                <a:lnTo>
                  <a:pt x="0" y="119999"/>
                </a:lnTo>
                <a:lnTo>
                  <a:pt x="0" y="0"/>
                </a:lnTo>
                <a:lnTo>
                  <a:pt x="120000" y="0"/>
                </a:lnTo>
                <a:lnTo>
                  <a:pt x="120000" y="1199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26344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oofdstuk 11 - Wit"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Shape 127" descr="kdg_ppt_chapters_2000x1024-white_kdg_ppt_chapters_2000x1024-white-v11.png"/>
          <p:cNvPicPr preferRelativeResize="0"/>
          <p:nvPr/>
        </p:nvPicPr>
        <p:blipFill rotWithShape="1">
          <a:blip r:embed="rId2">
            <a:alphaModFix/>
          </a:blip>
          <a:srcRect l="9205"/>
          <a:stretch/>
        </p:blipFill>
        <p:spPr>
          <a:xfrm>
            <a:off x="0" y="-1"/>
            <a:ext cx="9144000" cy="68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488633" y="3106421"/>
            <a:ext cx="4527900" cy="13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Verdana"/>
              <a:buNone/>
              <a:defRPr sz="32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ftr" idx="11"/>
          </p:nvPr>
        </p:nvSpPr>
        <p:spPr>
          <a:xfrm>
            <a:off x="3025651" y="6984237"/>
            <a:ext cx="2895599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nl-BE"/>
          </a:p>
        </p:txBody>
      </p:sp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6481105" y="6976097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582220" y="2775297"/>
            <a:ext cx="4434300" cy="91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19999"/>
                </a:moveTo>
                <a:lnTo>
                  <a:pt x="0" y="119999"/>
                </a:lnTo>
                <a:lnTo>
                  <a:pt x="0" y="0"/>
                </a:lnTo>
                <a:lnTo>
                  <a:pt x="120000" y="0"/>
                </a:lnTo>
                <a:lnTo>
                  <a:pt x="120000" y="11999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87541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oofdstuk 12">
    <p:bg>
      <p:bgPr>
        <a:solidFill>
          <a:schemeClr val="dk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Shape 133" descr="kdg_ppt_chapters_2000x1024_v-12.jpg"/>
          <p:cNvPicPr preferRelativeResize="0"/>
          <p:nvPr/>
        </p:nvPicPr>
        <p:blipFill rotWithShape="1">
          <a:blip r:embed="rId2">
            <a:alphaModFix/>
          </a:blip>
          <a:srcRect l="8629"/>
          <a:stretch/>
        </p:blipFill>
        <p:spPr>
          <a:xfrm>
            <a:off x="0" y="-2670"/>
            <a:ext cx="9144000" cy="68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488633" y="3106421"/>
            <a:ext cx="4527900" cy="13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Verdana"/>
              <a:buNone/>
              <a:defRPr sz="32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582220" y="2775297"/>
            <a:ext cx="4434300" cy="91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19999"/>
                </a:moveTo>
                <a:lnTo>
                  <a:pt x="0" y="119999"/>
                </a:lnTo>
                <a:lnTo>
                  <a:pt x="0" y="0"/>
                </a:lnTo>
                <a:lnTo>
                  <a:pt x="120000" y="0"/>
                </a:lnTo>
                <a:lnTo>
                  <a:pt x="120000" y="1199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95462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oofdstuk 12 - Wit"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hape 137" descr="kdg_ppt_chapters_2000x1024-white_kdg_ppt_chapters_2000x1024-white-v12.png"/>
          <p:cNvPicPr preferRelativeResize="0"/>
          <p:nvPr/>
        </p:nvPicPr>
        <p:blipFill rotWithShape="1">
          <a:blip r:embed="rId2">
            <a:alphaModFix/>
          </a:blip>
          <a:srcRect l="9435"/>
          <a:stretch/>
        </p:blipFill>
        <p:spPr>
          <a:xfrm>
            <a:off x="0" y="-16218"/>
            <a:ext cx="9144000" cy="68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488633" y="3106421"/>
            <a:ext cx="4527900" cy="13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Verdana"/>
              <a:buNone/>
              <a:defRPr sz="32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582220" y="2775297"/>
            <a:ext cx="4434300" cy="91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19999"/>
                </a:moveTo>
                <a:lnTo>
                  <a:pt x="0" y="119999"/>
                </a:lnTo>
                <a:lnTo>
                  <a:pt x="0" y="0"/>
                </a:lnTo>
                <a:lnTo>
                  <a:pt x="120000" y="0"/>
                </a:lnTo>
                <a:lnTo>
                  <a:pt x="120000" y="11999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0778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">
    <p:bg>
      <p:bgPr>
        <a:solidFill>
          <a:schemeClr val="dk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/>
        </p:nvSpPr>
        <p:spPr>
          <a:xfrm>
            <a:off x="578947" y="712578"/>
            <a:ext cx="796440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</a:path>
            </a:pathLst>
          </a:cu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5" name="Text Placeholder 3"/>
          <p:cNvSpPr>
            <a:spLocks noGrp="1"/>
          </p:cNvSpPr>
          <p:nvPr>
            <p:ph idx="1"/>
          </p:nvPr>
        </p:nvSpPr>
        <p:spPr>
          <a:xfrm>
            <a:off x="628650" y="848564"/>
            <a:ext cx="7886700" cy="5328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227443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oofdstuk 13">
    <p:bg>
      <p:bgPr>
        <a:solidFill>
          <a:schemeClr val="dk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Shape 141" descr="kdg_ppt_chapters_2000x1024_v-13.jpg"/>
          <p:cNvPicPr preferRelativeResize="0"/>
          <p:nvPr/>
        </p:nvPicPr>
        <p:blipFill rotWithShape="1">
          <a:blip r:embed="rId2">
            <a:alphaModFix/>
          </a:blip>
          <a:srcRect l="8935"/>
          <a:stretch/>
        </p:blipFill>
        <p:spPr>
          <a:xfrm>
            <a:off x="0" y="-1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488633" y="3106421"/>
            <a:ext cx="4527900" cy="13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Verdana"/>
              <a:buNone/>
              <a:defRPr sz="32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ftr" idx="11"/>
          </p:nvPr>
        </p:nvSpPr>
        <p:spPr>
          <a:xfrm>
            <a:off x="3025651" y="6984237"/>
            <a:ext cx="2895599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nl-BE"/>
          </a:p>
        </p:txBody>
      </p:sp>
      <p:sp>
        <p:nvSpPr>
          <p:cNvPr id="144" name="Shape 144"/>
          <p:cNvSpPr txBox="1">
            <a:spLocks noGrp="1"/>
          </p:cNvSpPr>
          <p:nvPr>
            <p:ph type="sldNum" idx="12"/>
          </p:nvPr>
        </p:nvSpPr>
        <p:spPr>
          <a:xfrm>
            <a:off x="6481105" y="6976097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/>
          <p:nvPr/>
        </p:nvSpPr>
        <p:spPr>
          <a:xfrm>
            <a:off x="582220" y="2775297"/>
            <a:ext cx="4434300" cy="91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19999"/>
                </a:moveTo>
                <a:lnTo>
                  <a:pt x="0" y="119999"/>
                </a:lnTo>
                <a:lnTo>
                  <a:pt x="0" y="0"/>
                </a:lnTo>
                <a:lnTo>
                  <a:pt x="120000" y="0"/>
                </a:lnTo>
                <a:lnTo>
                  <a:pt x="120000" y="1199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40221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oofdstuk 13 - Wit">
    <p:bg>
      <p:bgPr>
        <a:solidFill>
          <a:schemeClr val="lt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Shape 147" descr="kdg_ppt_chapters_2000x1024-white_kdg_ppt_chapters_2000x1024-white-v13.png"/>
          <p:cNvPicPr preferRelativeResize="0"/>
          <p:nvPr/>
        </p:nvPicPr>
        <p:blipFill rotWithShape="1">
          <a:blip r:embed="rId2">
            <a:alphaModFix/>
          </a:blip>
          <a:srcRect l="8976"/>
          <a:stretch/>
        </p:blipFill>
        <p:spPr>
          <a:xfrm>
            <a:off x="0" y="0"/>
            <a:ext cx="9144000" cy="68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488633" y="3106421"/>
            <a:ext cx="4527900" cy="13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Verdana"/>
              <a:buNone/>
              <a:defRPr sz="32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9" name="Shape 149"/>
          <p:cNvSpPr/>
          <p:nvPr/>
        </p:nvSpPr>
        <p:spPr>
          <a:xfrm>
            <a:off x="582220" y="2775297"/>
            <a:ext cx="4434300" cy="91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19999"/>
                </a:moveTo>
                <a:lnTo>
                  <a:pt x="0" y="119999"/>
                </a:lnTo>
                <a:lnTo>
                  <a:pt x="0" y="0"/>
                </a:lnTo>
                <a:lnTo>
                  <a:pt x="120000" y="0"/>
                </a:lnTo>
                <a:lnTo>
                  <a:pt x="120000" y="11999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44785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oofdstuk 14">
    <p:bg>
      <p:bgPr>
        <a:solidFill>
          <a:schemeClr val="dk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Shape 151" descr="kdg_ppt_chapters_2000x1024_v-14.jpg"/>
          <p:cNvPicPr preferRelativeResize="0"/>
          <p:nvPr/>
        </p:nvPicPr>
        <p:blipFill rotWithShape="1">
          <a:blip r:embed="rId2">
            <a:alphaModFix/>
          </a:blip>
          <a:srcRect l="9366"/>
          <a:stretch/>
        </p:blipFill>
        <p:spPr>
          <a:xfrm>
            <a:off x="0" y="4233"/>
            <a:ext cx="9144000" cy="68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488633" y="3106421"/>
            <a:ext cx="4527900" cy="13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Verdana"/>
              <a:buNone/>
              <a:defRPr sz="32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3" name="Shape 153"/>
          <p:cNvSpPr/>
          <p:nvPr/>
        </p:nvSpPr>
        <p:spPr>
          <a:xfrm>
            <a:off x="582220" y="2775297"/>
            <a:ext cx="4434300" cy="91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19999"/>
                </a:moveTo>
                <a:lnTo>
                  <a:pt x="0" y="119999"/>
                </a:lnTo>
                <a:lnTo>
                  <a:pt x="0" y="0"/>
                </a:lnTo>
                <a:lnTo>
                  <a:pt x="120000" y="0"/>
                </a:lnTo>
                <a:lnTo>
                  <a:pt x="120000" y="1199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59165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oofdstuk 14 - Wit"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 descr="kdg_ppt_chapters_2000x1024-white_kdg_ppt_chapters_2000x1024-white-v14.png"/>
          <p:cNvPicPr preferRelativeResize="0"/>
          <p:nvPr/>
        </p:nvPicPr>
        <p:blipFill rotWithShape="1">
          <a:blip r:embed="rId2">
            <a:alphaModFix/>
          </a:blip>
          <a:srcRect l="8934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488633" y="3106421"/>
            <a:ext cx="4527900" cy="13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Verdana"/>
              <a:buNone/>
              <a:defRPr sz="32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582220" y="2775297"/>
            <a:ext cx="4434300" cy="91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19999"/>
                </a:moveTo>
                <a:lnTo>
                  <a:pt x="0" y="119999"/>
                </a:lnTo>
                <a:lnTo>
                  <a:pt x="0" y="0"/>
                </a:lnTo>
                <a:lnTo>
                  <a:pt x="120000" y="0"/>
                </a:lnTo>
                <a:lnTo>
                  <a:pt x="120000" y="11999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67722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oofdstuk 15">
    <p:bg>
      <p:bgPr>
        <a:solidFill>
          <a:schemeClr val="dk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hape 159" descr="kdg_ppt_chapters_2000x1024_v-15.jpg"/>
          <p:cNvPicPr preferRelativeResize="0"/>
          <p:nvPr/>
        </p:nvPicPr>
        <p:blipFill rotWithShape="1">
          <a:blip r:embed="rId2">
            <a:alphaModFix/>
          </a:blip>
          <a:srcRect l="9091"/>
          <a:stretch/>
        </p:blipFill>
        <p:spPr>
          <a:xfrm>
            <a:off x="0" y="0"/>
            <a:ext cx="9144000" cy="686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488633" y="3106421"/>
            <a:ext cx="4527900" cy="13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Verdana"/>
              <a:buNone/>
              <a:defRPr sz="32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582220" y="2775297"/>
            <a:ext cx="4434300" cy="91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19999"/>
                </a:moveTo>
                <a:lnTo>
                  <a:pt x="0" y="119999"/>
                </a:lnTo>
                <a:lnTo>
                  <a:pt x="0" y="0"/>
                </a:lnTo>
                <a:lnTo>
                  <a:pt x="120000" y="0"/>
                </a:lnTo>
                <a:lnTo>
                  <a:pt x="120000" y="1199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29937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oofdstuk 15 - Wit">
    <p:bg>
      <p:bgPr>
        <a:solidFill>
          <a:schemeClr val="lt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hape 163" descr="kdg_ppt_chapters_2000x1024-white_kdg_ppt_chapters_2000x1024-white-v15.png"/>
          <p:cNvPicPr preferRelativeResize="0"/>
          <p:nvPr/>
        </p:nvPicPr>
        <p:blipFill rotWithShape="1">
          <a:blip r:embed="rId2">
            <a:alphaModFix/>
          </a:blip>
          <a:srcRect l="8934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488633" y="3106421"/>
            <a:ext cx="4527900" cy="13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Verdana"/>
              <a:buNone/>
              <a:defRPr sz="32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582220" y="2775297"/>
            <a:ext cx="4434300" cy="91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19999"/>
                </a:moveTo>
                <a:lnTo>
                  <a:pt x="0" y="119999"/>
                </a:lnTo>
                <a:lnTo>
                  <a:pt x="0" y="0"/>
                </a:lnTo>
                <a:lnTo>
                  <a:pt x="120000" y="0"/>
                </a:lnTo>
                <a:lnTo>
                  <a:pt x="120000" y="11999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614949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oofdstuk 16">
    <p:bg>
      <p:bgPr>
        <a:solidFill>
          <a:schemeClr val="dk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hape 167" descr="kdg_ppt_chapters_2000x1024_v-16.jpg"/>
          <p:cNvPicPr preferRelativeResize="0"/>
          <p:nvPr/>
        </p:nvPicPr>
        <p:blipFill rotWithShape="1">
          <a:blip r:embed="rId2">
            <a:alphaModFix/>
          </a:blip>
          <a:srcRect l="8889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488633" y="3106421"/>
            <a:ext cx="4527900" cy="13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Verdana"/>
              <a:buNone/>
              <a:defRPr sz="32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582220" y="2775297"/>
            <a:ext cx="4434300" cy="91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19999"/>
                </a:moveTo>
                <a:lnTo>
                  <a:pt x="0" y="119999"/>
                </a:lnTo>
                <a:lnTo>
                  <a:pt x="0" y="0"/>
                </a:lnTo>
                <a:lnTo>
                  <a:pt x="120000" y="0"/>
                </a:lnTo>
                <a:lnTo>
                  <a:pt x="120000" y="1199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34023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oofdstuk 16 - Wit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hape 171" descr="kdg_ppt_chapters_2000x1024-white_kdg_ppt_chapters_2000x1024-white-v16.png"/>
          <p:cNvPicPr preferRelativeResize="0"/>
          <p:nvPr/>
        </p:nvPicPr>
        <p:blipFill rotWithShape="1">
          <a:blip r:embed="rId2">
            <a:alphaModFix/>
          </a:blip>
          <a:srcRect l="10431"/>
          <a:stretch/>
        </p:blipFill>
        <p:spPr>
          <a:xfrm>
            <a:off x="0" y="-1"/>
            <a:ext cx="9144000" cy="69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488633" y="3106421"/>
            <a:ext cx="4527900" cy="13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Verdana"/>
              <a:buNone/>
              <a:defRPr sz="32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582220" y="2775297"/>
            <a:ext cx="4434300" cy="91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19999"/>
                </a:moveTo>
                <a:lnTo>
                  <a:pt x="0" y="119999"/>
                </a:lnTo>
                <a:lnTo>
                  <a:pt x="0" y="0"/>
                </a:lnTo>
                <a:lnTo>
                  <a:pt x="120000" y="0"/>
                </a:lnTo>
                <a:lnTo>
                  <a:pt x="120000" y="11999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42689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oofdstuk 17">
    <p:bg>
      <p:bgPr>
        <a:solidFill>
          <a:schemeClr val="dk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 descr="kdg_ppt_chapters_2000x1024_v-17.jpg"/>
          <p:cNvPicPr preferRelativeResize="0"/>
          <p:nvPr/>
        </p:nvPicPr>
        <p:blipFill rotWithShape="1">
          <a:blip r:embed="rId2">
            <a:alphaModFix/>
          </a:blip>
          <a:srcRect l="8375"/>
          <a:stretch/>
        </p:blipFill>
        <p:spPr>
          <a:xfrm>
            <a:off x="-81280" y="-5327"/>
            <a:ext cx="9225300" cy="68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488633" y="3106421"/>
            <a:ext cx="4527900" cy="13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Verdana"/>
              <a:buNone/>
              <a:defRPr sz="32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582220" y="2775297"/>
            <a:ext cx="4434300" cy="91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19999"/>
                </a:moveTo>
                <a:lnTo>
                  <a:pt x="0" y="119999"/>
                </a:lnTo>
                <a:lnTo>
                  <a:pt x="0" y="0"/>
                </a:lnTo>
                <a:lnTo>
                  <a:pt x="120000" y="0"/>
                </a:lnTo>
                <a:lnTo>
                  <a:pt x="120000" y="1199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45228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oofdstuk - 17 - Wit"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 descr="kdg_ppt_chapters_2000x1024-white_kdg_ppt_chapters_2000x1024-white-v17.png"/>
          <p:cNvPicPr preferRelativeResize="0"/>
          <p:nvPr/>
        </p:nvPicPr>
        <p:blipFill rotWithShape="1">
          <a:blip r:embed="rId2">
            <a:alphaModFix/>
          </a:blip>
          <a:srcRect l="8934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488633" y="3106421"/>
            <a:ext cx="4527900" cy="13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Verdana"/>
              <a:buNone/>
              <a:defRPr sz="32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582220" y="2775297"/>
            <a:ext cx="4434300" cy="91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19999"/>
                </a:moveTo>
                <a:lnTo>
                  <a:pt x="0" y="119999"/>
                </a:lnTo>
                <a:lnTo>
                  <a:pt x="0" y="0"/>
                </a:lnTo>
                <a:lnTo>
                  <a:pt x="120000" y="0"/>
                </a:lnTo>
                <a:lnTo>
                  <a:pt x="120000" y="11999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3073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el en tekst met bulle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628650" y="848564"/>
            <a:ext cx="7886700" cy="5328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045739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oofdstuk 18">
    <p:bg>
      <p:bgPr>
        <a:solidFill>
          <a:schemeClr val="dk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 descr="kdg_ppt_chapters_2000x1024_v-18.jpg"/>
          <p:cNvPicPr preferRelativeResize="0"/>
          <p:nvPr/>
        </p:nvPicPr>
        <p:blipFill rotWithShape="1">
          <a:blip r:embed="rId2">
            <a:alphaModFix/>
          </a:blip>
          <a:srcRect l="9091"/>
          <a:stretch/>
        </p:blipFill>
        <p:spPr>
          <a:xfrm>
            <a:off x="0" y="-16217"/>
            <a:ext cx="9144000" cy="686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488633" y="3106421"/>
            <a:ext cx="4527900" cy="13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Verdana"/>
              <a:buNone/>
              <a:defRPr sz="32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5" name="Shape 185"/>
          <p:cNvSpPr/>
          <p:nvPr/>
        </p:nvSpPr>
        <p:spPr>
          <a:xfrm>
            <a:off x="582220" y="2775297"/>
            <a:ext cx="4434300" cy="91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19999"/>
                </a:moveTo>
                <a:lnTo>
                  <a:pt x="0" y="119999"/>
                </a:lnTo>
                <a:lnTo>
                  <a:pt x="0" y="0"/>
                </a:lnTo>
                <a:lnTo>
                  <a:pt x="120000" y="0"/>
                </a:lnTo>
                <a:lnTo>
                  <a:pt x="120000" y="1199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26524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oofdstuk - 18 - Wit">
    <p:bg>
      <p:bgPr>
        <a:solidFill>
          <a:schemeClr val="lt1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 descr="kdg_ppt_chapters_2000x1024-white_kdg_ppt_chapters_2000x1024-white-v18.png"/>
          <p:cNvPicPr preferRelativeResize="0"/>
          <p:nvPr/>
        </p:nvPicPr>
        <p:blipFill rotWithShape="1">
          <a:blip r:embed="rId2">
            <a:alphaModFix/>
          </a:blip>
          <a:srcRect l="8862"/>
          <a:stretch/>
        </p:blipFill>
        <p:spPr>
          <a:xfrm>
            <a:off x="0" y="5462"/>
            <a:ext cx="9144000" cy="68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488633" y="3106421"/>
            <a:ext cx="4527900" cy="13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Verdana"/>
              <a:buNone/>
              <a:defRPr sz="32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9" name="Shape 189"/>
          <p:cNvSpPr/>
          <p:nvPr/>
        </p:nvSpPr>
        <p:spPr>
          <a:xfrm>
            <a:off x="582220" y="2775297"/>
            <a:ext cx="4434300" cy="91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19999"/>
                </a:moveTo>
                <a:lnTo>
                  <a:pt x="0" y="119999"/>
                </a:lnTo>
                <a:lnTo>
                  <a:pt x="0" y="0"/>
                </a:lnTo>
                <a:lnTo>
                  <a:pt x="120000" y="0"/>
                </a:lnTo>
                <a:lnTo>
                  <a:pt x="120000" y="11999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28677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oofdstuk 19">
    <p:bg>
      <p:bgPr>
        <a:solidFill>
          <a:schemeClr val="dk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Shape 191" descr="kdg_ppt_chapters_2000x1024_v-19.jpg"/>
          <p:cNvPicPr preferRelativeResize="0"/>
          <p:nvPr/>
        </p:nvPicPr>
        <p:blipFill rotWithShape="1">
          <a:blip r:embed="rId2">
            <a:alphaModFix/>
          </a:blip>
          <a:srcRect l="8999"/>
          <a:stretch/>
        </p:blipFill>
        <p:spPr>
          <a:xfrm>
            <a:off x="0" y="-16218"/>
            <a:ext cx="9144000" cy="68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488633" y="3106421"/>
            <a:ext cx="4527900" cy="13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Verdana"/>
              <a:buNone/>
              <a:defRPr sz="32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3" name="Shape 193"/>
          <p:cNvSpPr/>
          <p:nvPr/>
        </p:nvSpPr>
        <p:spPr>
          <a:xfrm>
            <a:off x="582220" y="2775297"/>
            <a:ext cx="4434300" cy="91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19999"/>
                </a:moveTo>
                <a:lnTo>
                  <a:pt x="0" y="119999"/>
                </a:lnTo>
                <a:lnTo>
                  <a:pt x="0" y="0"/>
                </a:lnTo>
                <a:lnTo>
                  <a:pt x="120000" y="0"/>
                </a:lnTo>
                <a:lnTo>
                  <a:pt x="120000" y="1199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627129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oofdstuk 19 - Wit">
    <p:bg>
      <p:bgPr>
        <a:solidFill>
          <a:schemeClr val="lt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Shape 195" descr="kdg_ppt_chapters_2000x1024-white_kdg_ppt_chapters_2000x1024-white-v19.png"/>
          <p:cNvPicPr preferRelativeResize="0"/>
          <p:nvPr/>
        </p:nvPicPr>
        <p:blipFill rotWithShape="1">
          <a:blip r:embed="rId2">
            <a:alphaModFix/>
          </a:blip>
          <a:srcRect l="9091"/>
          <a:stretch/>
        </p:blipFill>
        <p:spPr>
          <a:xfrm>
            <a:off x="0" y="0"/>
            <a:ext cx="9144000" cy="686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488633" y="3106421"/>
            <a:ext cx="4527900" cy="13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Verdana"/>
              <a:buNone/>
              <a:defRPr sz="32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582220" y="2775297"/>
            <a:ext cx="4434300" cy="91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19999"/>
                </a:moveTo>
                <a:lnTo>
                  <a:pt x="0" y="119999"/>
                </a:lnTo>
                <a:lnTo>
                  <a:pt x="0" y="0"/>
                </a:lnTo>
                <a:lnTo>
                  <a:pt x="120000" y="0"/>
                </a:lnTo>
                <a:lnTo>
                  <a:pt x="120000" y="11999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34980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oofdstuk - 20">
    <p:bg>
      <p:bgPr>
        <a:solidFill>
          <a:schemeClr val="dk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Shape 199" descr="kdg_ppt_chapters_2000x1024_v-20.jpg"/>
          <p:cNvPicPr preferRelativeResize="0"/>
          <p:nvPr/>
        </p:nvPicPr>
        <p:blipFill rotWithShape="1">
          <a:blip r:embed="rId2">
            <a:alphaModFix/>
          </a:blip>
          <a:srcRect l="8814"/>
          <a:stretch/>
        </p:blipFill>
        <p:spPr>
          <a:xfrm>
            <a:off x="0" y="-1"/>
            <a:ext cx="9144000" cy="684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488633" y="3106421"/>
            <a:ext cx="4527900" cy="13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Verdana"/>
              <a:buNone/>
              <a:defRPr sz="32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582220" y="2775297"/>
            <a:ext cx="4434300" cy="91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19999"/>
                </a:moveTo>
                <a:lnTo>
                  <a:pt x="0" y="119999"/>
                </a:lnTo>
                <a:lnTo>
                  <a:pt x="0" y="0"/>
                </a:lnTo>
                <a:lnTo>
                  <a:pt x="120000" y="0"/>
                </a:lnTo>
                <a:lnTo>
                  <a:pt x="120000" y="1199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77026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oofdstuk 20 - Wit">
    <p:bg>
      <p:bgPr>
        <a:solidFill>
          <a:schemeClr val="l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Shape 203" descr="kdg_ppt_chapters_2000x1024-white_kdg_ppt_chapters_2000x1024-white-v20.png"/>
          <p:cNvPicPr preferRelativeResize="0"/>
          <p:nvPr/>
        </p:nvPicPr>
        <p:blipFill rotWithShape="1">
          <a:blip r:embed="rId2">
            <a:alphaModFix/>
          </a:blip>
          <a:srcRect l="8934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488633" y="3106421"/>
            <a:ext cx="4527900" cy="13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Verdana"/>
              <a:buNone/>
              <a:defRPr sz="32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5" name="Shape 205"/>
          <p:cNvSpPr/>
          <p:nvPr/>
        </p:nvSpPr>
        <p:spPr>
          <a:xfrm>
            <a:off x="582220" y="2775297"/>
            <a:ext cx="4434300" cy="91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19999"/>
                </a:moveTo>
                <a:lnTo>
                  <a:pt x="0" y="119999"/>
                </a:lnTo>
                <a:lnTo>
                  <a:pt x="0" y="0"/>
                </a:lnTo>
                <a:lnTo>
                  <a:pt x="120000" y="0"/>
                </a:lnTo>
                <a:lnTo>
                  <a:pt x="120000" y="11999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738541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en tekst met bullets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628650" y="848564"/>
            <a:ext cx="7886700" cy="5328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2454399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en tekst - zwart vla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body" idx="2"/>
          </p:nvPr>
        </p:nvSpPr>
        <p:spPr>
          <a:xfrm>
            <a:off x="6015037" y="2330452"/>
            <a:ext cx="2600400" cy="344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00"/>
              </a:spcBef>
              <a:spcAft>
                <a:spcPts val="700"/>
              </a:spcAft>
              <a:buClr>
                <a:schemeClr val="lt1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357188" marR="0" lvl="2" indent="-1588" algn="l" rtl="0"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Font typeface="Noto Sans Symbols"/>
              <a:buNone/>
              <a:defRPr sz="11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534987" marR="0" lvl="3" indent="-1587" algn="l" rtl="0"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Font typeface="Courier New"/>
              <a:buNone/>
              <a:defRPr sz="105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720725" marR="0" lvl="4" indent="-9525" algn="l" rtl="0"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5" name="Text Placeholder 3"/>
          <p:cNvSpPr>
            <a:spLocks noGrp="1"/>
          </p:cNvSpPr>
          <p:nvPr>
            <p:ph idx="10"/>
          </p:nvPr>
        </p:nvSpPr>
        <p:spPr>
          <a:xfrm>
            <a:off x="628650" y="848564"/>
            <a:ext cx="5201564" cy="5328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139975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en tekst - groen vlak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body" idx="2"/>
          </p:nvPr>
        </p:nvSpPr>
        <p:spPr>
          <a:xfrm>
            <a:off x="6015037" y="2330452"/>
            <a:ext cx="2600400" cy="3440400"/>
          </a:xfrm>
          <a:prstGeom prst="rect">
            <a:avLst/>
          </a:prstGeom>
          <a:solidFill>
            <a:srgbClr val="43B109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00"/>
              </a:spcBef>
              <a:spcAft>
                <a:spcPts val="700"/>
              </a:spcAft>
              <a:buClr>
                <a:schemeClr val="lt1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357188" marR="0" lvl="2" indent="-1588" algn="l" rtl="0"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Font typeface="Noto Sans Symbols"/>
              <a:buNone/>
              <a:defRPr sz="11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534987" marR="0" lvl="3" indent="-1587" algn="l" rtl="0"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Font typeface="Courier New"/>
              <a:buNone/>
              <a:defRPr sz="105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720725" marR="0" lvl="4" indent="-9525" algn="l" rtl="0"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idx="10"/>
          </p:nvPr>
        </p:nvSpPr>
        <p:spPr>
          <a:xfrm>
            <a:off x="628650" y="848564"/>
            <a:ext cx="5201564" cy="5328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0021521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en tekst - 2 beelden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500010" y="943661"/>
            <a:ext cx="2903699" cy="52970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00"/>
              </a:spcBef>
              <a:spcAft>
                <a:spcPts val="70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357188" marR="0" lvl="1" indent="-103188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534988" marR="0" lvl="2" indent="-109537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Font typeface="Merriweather Sans"/>
              <a:buChar char="-"/>
              <a:defRPr sz="11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720725" marR="0" lvl="3" indent="-120650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95454"/>
              <a:buFont typeface="Courier New"/>
              <a:buChar char="o"/>
              <a:defRPr sz="10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898525" marR="0" lvl="4" indent="-120650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95454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4" name="Shape 224"/>
          <p:cNvSpPr>
            <a:spLocks noGrp="1"/>
          </p:cNvSpPr>
          <p:nvPr>
            <p:ph type="pic" idx="2"/>
          </p:nvPr>
        </p:nvSpPr>
        <p:spPr>
          <a:xfrm>
            <a:off x="3688714" y="943661"/>
            <a:ext cx="2284200" cy="43396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300"/>
              </a:spcBef>
              <a:spcAft>
                <a:spcPts val="70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357188" marR="0" lvl="1" indent="-103188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534988" marR="0" lvl="2" indent="-109537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720725" marR="0" lvl="3" indent="-120650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95454"/>
              <a:buFont typeface="Courier New"/>
              <a:buChar char="o"/>
              <a:defRPr sz="10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898525" marR="0" lvl="4" indent="-120650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95454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25" name="Shape 225"/>
          <p:cNvSpPr>
            <a:spLocks noGrp="1"/>
          </p:cNvSpPr>
          <p:nvPr>
            <p:ph type="pic" idx="3"/>
          </p:nvPr>
        </p:nvSpPr>
        <p:spPr>
          <a:xfrm>
            <a:off x="6228785" y="943661"/>
            <a:ext cx="2284200" cy="43396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300"/>
              </a:spcBef>
              <a:spcAft>
                <a:spcPts val="70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357188" marR="0" lvl="1" indent="-103188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534988" marR="0" lvl="2" indent="-109537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720725" marR="0" lvl="3" indent="-120650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95454"/>
              <a:buFont typeface="Courier New"/>
              <a:buChar char="o"/>
              <a:defRPr sz="10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898525" marR="0" lvl="4" indent="-120650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95454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26" name="Shape 226"/>
          <p:cNvSpPr txBox="1">
            <a:spLocks noGrp="1"/>
          </p:cNvSpPr>
          <p:nvPr>
            <p:ph type="body" idx="4"/>
          </p:nvPr>
        </p:nvSpPr>
        <p:spPr>
          <a:xfrm>
            <a:off x="3688714" y="5453736"/>
            <a:ext cx="4824271" cy="7869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00"/>
              </a:spcBef>
              <a:spcAft>
                <a:spcPts val="70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357188" marR="0" lvl="1" indent="-103188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534988" marR="0" lvl="2" indent="-109537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720725" marR="0" lvl="3" indent="-120650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95454"/>
              <a:buFont typeface="Courier New"/>
              <a:buChar char="o"/>
              <a:defRPr sz="10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898525" marR="0" lvl="4" indent="-120650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95454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1093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en tekst zonder bulle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628650" y="848564"/>
            <a:ext cx="7886700" cy="5328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1050976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- one picture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500010" y="2180514"/>
            <a:ext cx="2903699" cy="406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00"/>
              </a:spcBef>
              <a:spcAft>
                <a:spcPts val="70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357188" marR="0" lvl="1" indent="-103188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534988" marR="0" lvl="2" indent="-109537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Font typeface="Merriweather Sans"/>
              <a:buChar char="-"/>
              <a:defRPr sz="11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720725" marR="0" lvl="3" indent="-120650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95454"/>
              <a:buFont typeface="Courier New"/>
              <a:buChar char="o"/>
              <a:defRPr sz="10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898525" marR="0" lvl="4" indent="-120650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95454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1" name="Shape 231"/>
          <p:cNvSpPr txBox="1">
            <a:spLocks noGrp="1"/>
          </p:cNvSpPr>
          <p:nvPr>
            <p:ph type="ftr" idx="11"/>
          </p:nvPr>
        </p:nvSpPr>
        <p:spPr>
          <a:xfrm>
            <a:off x="3025651" y="6984237"/>
            <a:ext cx="2895599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nl-BE"/>
          </a:p>
        </p:txBody>
      </p:sp>
      <p:sp>
        <p:nvSpPr>
          <p:cNvPr id="232" name="Shape 232"/>
          <p:cNvSpPr txBox="1">
            <a:spLocks noGrp="1"/>
          </p:cNvSpPr>
          <p:nvPr>
            <p:ph type="sldNum" idx="12"/>
          </p:nvPr>
        </p:nvSpPr>
        <p:spPr>
          <a:xfrm>
            <a:off x="6481105" y="6976097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Shape 233"/>
          <p:cNvSpPr>
            <a:spLocks noGrp="1"/>
          </p:cNvSpPr>
          <p:nvPr>
            <p:ph type="pic" idx="2"/>
          </p:nvPr>
        </p:nvSpPr>
        <p:spPr>
          <a:xfrm>
            <a:off x="3688714" y="2235625"/>
            <a:ext cx="4824300" cy="30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300"/>
              </a:spcBef>
              <a:spcAft>
                <a:spcPts val="70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357188" marR="0" lvl="1" indent="-103188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534988" marR="0" lvl="2" indent="-109537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720725" marR="0" lvl="3" indent="-120650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95454"/>
              <a:buFont typeface="Courier New"/>
              <a:buChar char="o"/>
              <a:defRPr sz="10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898525" marR="0" lvl="4" indent="-120650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95454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34" name="Shape 234"/>
          <p:cNvSpPr txBox="1">
            <a:spLocks noGrp="1"/>
          </p:cNvSpPr>
          <p:nvPr>
            <p:ph type="body" idx="3"/>
          </p:nvPr>
        </p:nvSpPr>
        <p:spPr>
          <a:xfrm>
            <a:off x="3608069" y="5431790"/>
            <a:ext cx="4904999" cy="71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00"/>
              </a:spcBef>
              <a:spcAft>
                <a:spcPts val="70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357188" marR="0" lvl="1" indent="-103188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534988" marR="0" lvl="2" indent="-109537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720725" marR="0" lvl="3" indent="-120650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95454"/>
              <a:buFont typeface="Courier New"/>
              <a:buChar char="o"/>
              <a:defRPr sz="10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898525" marR="0" lvl="4" indent="-120650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95454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20891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wo columns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487679" y="2595457"/>
            <a:ext cx="4038600" cy="339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00"/>
              </a:spcBef>
              <a:spcAft>
                <a:spcPts val="700"/>
              </a:spcAft>
              <a:buClr>
                <a:schemeClr val="dk1"/>
              </a:buClr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82563" marR="0" lvl="2" indent="-119063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534987" marR="0" lvl="3" indent="-1587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Font typeface="Courier New"/>
              <a:buNone/>
              <a:defRPr sz="9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720725" marR="0" lvl="4" indent="-9525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8" name="Shape 238"/>
          <p:cNvSpPr txBox="1">
            <a:spLocks noGrp="1"/>
          </p:cNvSpPr>
          <p:nvPr>
            <p:ph type="body" idx="2"/>
          </p:nvPr>
        </p:nvSpPr>
        <p:spPr>
          <a:xfrm>
            <a:off x="4678680" y="2663190"/>
            <a:ext cx="4038600" cy="339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00"/>
              </a:spcBef>
              <a:spcAft>
                <a:spcPts val="700"/>
              </a:spcAft>
              <a:buClr>
                <a:schemeClr val="dk1"/>
              </a:buClr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77800" marR="0" lvl="2" indent="-114300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534987" marR="0" lvl="3" indent="-1587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Font typeface="Courier New"/>
              <a:buNone/>
              <a:defRPr sz="9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720725" marR="0" lvl="4" indent="-9525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0" name="Shape 240"/>
          <p:cNvSpPr txBox="1">
            <a:spLocks noGrp="1"/>
          </p:cNvSpPr>
          <p:nvPr>
            <p:ph type="ftr" idx="11"/>
          </p:nvPr>
        </p:nvSpPr>
        <p:spPr>
          <a:xfrm>
            <a:off x="3025651" y="6984237"/>
            <a:ext cx="2895599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nl-BE"/>
          </a:p>
        </p:txBody>
      </p:sp>
      <p:sp>
        <p:nvSpPr>
          <p:cNvPr id="241" name="Shape 241"/>
          <p:cNvSpPr txBox="1">
            <a:spLocks noGrp="1"/>
          </p:cNvSpPr>
          <p:nvPr>
            <p:ph type="sldNum" idx="12"/>
          </p:nvPr>
        </p:nvSpPr>
        <p:spPr>
          <a:xfrm>
            <a:off x="6481105" y="6976097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576262" y="2419991"/>
            <a:ext cx="3949500" cy="246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</a:path>
            </a:pathLst>
          </a:cu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4777067" y="2419991"/>
            <a:ext cx="3949500" cy="246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</a:path>
            </a:pathLst>
          </a:cu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776282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3 columns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3210144" y="2609003"/>
            <a:ext cx="2449500" cy="339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00"/>
              </a:spcBef>
              <a:spcAft>
                <a:spcPts val="700"/>
              </a:spcAft>
              <a:buClr>
                <a:schemeClr val="dk1"/>
              </a:buClr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82563" marR="0" lvl="2" indent="-119063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534987" marR="0" lvl="3" indent="-1587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Font typeface="Courier New"/>
              <a:buNone/>
              <a:defRPr sz="9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720725" marR="0" lvl="4" indent="-9525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8" name="Shape 248"/>
          <p:cNvSpPr txBox="1">
            <a:spLocks noGrp="1"/>
          </p:cNvSpPr>
          <p:nvPr>
            <p:ph type="sldNum" idx="12"/>
          </p:nvPr>
        </p:nvSpPr>
        <p:spPr>
          <a:xfrm>
            <a:off x="6481105" y="6976097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576262" y="2419991"/>
            <a:ext cx="2449500" cy="60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</a:path>
            </a:pathLst>
          </a:cu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3301585" y="2419991"/>
            <a:ext cx="2449500" cy="60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</a:path>
            </a:pathLst>
          </a:cu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6084035" y="2419991"/>
            <a:ext cx="2449500" cy="60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</a:path>
            </a:pathLst>
          </a:cu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Shape 252"/>
          <p:cNvSpPr txBox="1">
            <a:spLocks noGrp="1"/>
          </p:cNvSpPr>
          <p:nvPr>
            <p:ph type="body" idx="2"/>
          </p:nvPr>
        </p:nvSpPr>
        <p:spPr>
          <a:xfrm>
            <a:off x="499339" y="2609003"/>
            <a:ext cx="2449500" cy="339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00"/>
              </a:spcBef>
              <a:spcAft>
                <a:spcPts val="700"/>
              </a:spcAft>
              <a:buClr>
                <a:schemeClr val="dk1"/>
              </a:buClr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82563" marR="0" lvl="2" indent="-119063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534987" marR="0" lvl="3" indent="-1587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Font typeface="Courier New"/>
              <a:buNone/>
              <a:defRPr sz="9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720725" marR="0" lvl="4" indent="-9525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3" name="Shape 253"/>
          <p:cNvSpPr txBox="1">
            <a:spLocks noGrp="1"/>
          </p:cNvSpPr>
          <p:nvPr>
            <p:ph type="body" idx="3"/>
          </p:nvPr>
        </p:nvSpPr>
        <p:spPr>
          <a:xfrm>
            <a:off x="5992596" y="2609003"/>
            <a:ext cx="2449500" cy="339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00"/>
              </a:spcBef>
              <a:spcAft>
                <a:spcPts val="700"/>
              </a:spcAft>
              <a:buClr>
                <a:schemeClr val="dk1"/>
              </a:buClr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82563" marR="0" lvl="2" indent="-119063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534987" marR="0" lvl="3" indent="-1587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Font typeface="Courier New"/>
              <a:buNone/>
              <a:defRPr sz="9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720725" marR="0" lvl="4" indent="-9525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588553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en grafiek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ftr" idx="11"/>
          </p:nvPr>
        </p:nvSpPr>
        <p:spPr>
          <a:xfrm>
            <a:off x="3025651" y="6984237"/>
            <a:ext cx="2895599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nl-BE"/>
          </a:p>
        </p:txBody>
      </p:sp>
      <p:sp>
        <p:nvSpPr>
          <p:cNvPr id="258" name="Shape 258"/>
          <p:cNvSpPr txBox="1">
            <a:spLocks noGrp="1"/>
          </p:cNvSpPr>
          <p:nvPr>
            <p:ph type="sldNum" idx="12"/>
          </p:nvPr>
        </p:nvSpPr>
        <p:spPr>
          <a:xfrm>
            <a:off x="6481105" y="6976097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Shape 259"/>
          <p:cNvSpPr>
            <a:spLocks noGrp="1"/>
          </p:cNvSpPr>
          <p:nvPr>
            <p:ph type="chart" idx="2"/>
          </p:nvPr>
        </p:nvSpPr>
        <p:spPr>
          <a:xfrm>
            <a:off x="462597" y="1680299"/>
            <a:ext cx="8021100" cy="41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300"/>
              </a:spcBef>
              <a:spcAft>
                <a:spcPts val="70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357188" marR="0" lvl="1" indent="-103188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534988" marR="0" lvl="2" indent="-109537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720725" marR="0" lvl="3" indent="-120650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95454"/>
              <a:buFont typeface="Courier New"/>
              <a:buChar char="o"/>
              <a:defRPr sz="10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898525" marR="0" lvl="4" indent="-120650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95454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chart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0605494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able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ftr" idx="11"/>
          </p:nvPr>
        </p:nvSpPr>
        <p:spPr>
          <a:xfrm>
            <a:off x="3025651" y="6984237"/>
            <a:ext cx="2895599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4" name="Shape 264"/>
          <p:cNvSpPr txBox="1">
            <a:spLocks noGrp="1"/>
          </p:cNvSpPr>
          <p:nvPr>
            <p:ph type="sldNum" idx="12"/>
          </p:nvPr>
        </p:nvSpPr>
        <p:spPr>
          <a:xfrm>
            <a:off x="6481105" y="6976097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53137569"/>
      </p:ext>
    </p:extLst>
  </p:cSld>
  <p:clrMapOvr>
    <a:masterClrMapping/>
  </p:clrMapOvr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- Black">
    <p:bg>
      <p:bgPr>
        <a:solidFill>
          <a:schemeClr val="dk1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78604" y="1165077"/>
            <a:ext cx="5007900" cy="488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FFFFFF"/>
              </a:buClr>
              <a:buFont typeface="Verdana"/>
              <a:buNone/>
              <a:defRPr sz="28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ftr" idx="11"/>
          </p:nvPr>
        </p:nvSpPr>
        <p:spPr>
          <a:xfrm>
            <a:off x="3025651" y="6984237"/>
            <a:ext cx="2895599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nl-BE"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6481105" y="6976097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578947" y="712578"/>
            <a:ext cx="796440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</a:path>
            </a:pathLst>
          </a:cu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440066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478604" y="1165077"/>
            <a:ext cx="5007900" cy="488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Verdana"/>
              <a:buNone/>
              <a:defRPr sz="28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4" name="Shape 274"/>
          <p:cNvSpPr txBox="1">
            <a:spLocks noGrp="1"/>
          </p:cNvSpPr>
          <p:nvPr>
            <p:ph type="ftr" idx="11"/>
          </p:nvPr>
        </p:nvSpPr>
        <p:spPr>
          <a:xfrm>
            <a:off x="3025651" y="6984237"/>
            <a:ext cx="2895599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nl-BE"/>
          </a:p>
        </p:txBody>
      </p:sp>
      <p:sp>
        <p:nvSpPr>
          <p:cNvPr id="275" name="Shape 275"/>
          <p:cNvSpPr txBox="1">
            <a:spLocks noGrp="1"/>
          </p:cNvSpPr>
          <p:nvPr>
            <p:ph type="sldNum" idx="12"/>
          </p:nvPr>
        </p:nvSpPr>
        <p:spPr>
          <a:xfrm>
            <a:off x="6481105" y="6976097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652123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ideo">
    <p:bg>
      <p:bgPr>
        <a:solidFill>
          <a:schemeClr val="dk1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/>
        </p:nvSpPr>
        <p:spPr>
          <a:xfrm>
            <a:off x="578947" y="712578"/>
            <a:ext cx="796440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</a:path>
            </a:pathLst>
          </a:cu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Shape 280"/>
          <p:cNvSpPr>
            <a:spLocks noGrp="1"/>
          </p:cNvSpPr>
          <p:nvPr>
            <p:ph type="media" idx="2"/>
          </p:nvPr>
        </p:nvSpPr>
        <p:spPr>
          <a:xfrm>
            <a:off x="578947" y="1071030"/>
            <a:ext cx="7964400" cy="507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300"/>
              </a:spcBef>
              <a:spcAft>
                <a:spcPts val="700"/>
              </a:spcAft>
              <a:buClr>
                <a:srgbClr val="FFFFFF"/>
              </a:buClr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357188" marR="0" lvl="1" indent="-103188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534988" marR="0" lvl="2" indent="-109537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720725" marR="0" lvl="3" indent="-120650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95454"/>
              <a:buFont typeface="Courier New"/>
              <a:buChar char="o"/>
              <a:defRPr sz="10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898525" marR="0" lvl="4" indent="-120650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95454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media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5420207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video">
    <p:bg>
      <p:bgPr>
        <a:solidFill>
          <a:schemeClr val="dk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media" idx="2"/>
          </p:nvPr>
        </p:nvSpPr>
        <p:spPr>
          <a:xfrm>
            <a:off x="565150" y="2225626"/>
            <a:ext cx="6709500" cy="427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300"/>
              </a:spcBef>
              <a:spcAft>
                <a:spcPts val="700"/>
              </a:spcAft>
              <a:buClr>
                <a:srgbClr val="FFFFFF"/>
              </a:buClr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357188" marR="0" lvl="1" indent="-103188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534988" marR="0" lvl="2" indent="-109537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720725" marR="0" lvl="3" indent="-120650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95454"/>
              <a:buFont typeface="Courier New"/>
              <a:buChar char="o"/>
              <a:defRPr sz="10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898525" marR="0" lvl="4" indent="-120650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95454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media</a:t>
            </a:r>
            <a:endParaRPr/>
          </a:p>
        </p:txBody>
      </p:sp>
      <p:sp>
        <p:nvSpPr>
          <p:cNvPr id="287" name="Shape 287"/>
          <p:cNvSpPr/>
          <p:nvPr/>
        </p:nvSpPr>
        <p:spPr>
          <a:xfrm>
            <a:off x="578947" y="712578"/>
            <a:ext cx="796440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</a:path>
            </a:pathLst>
          </a:cu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514974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lleen titel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8740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inal Slide">
    <p:bg>
      <p:bgPr>
        <a:solidFill>
          <a:schemeClr val="dk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5683" y="0"/>
            <a:ext cx="9144000" cy="6858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9999"/>
                </a:moveTo>
                <a:lnTo>
                  <a:pt x="120000" y="119999"/>
                </a:lnTo>
                <a:lnTo>
                  <a:pt x="120000" y="0"/>
                </a:lnTo>
                <a:lnTo>
                  <a:pt x="0" y="0"/>
                </a:lnTo>
                <a:lnTo>
                  <a:pt x="0" y="1199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Shape 38"/>
          <p:cNvSpPr/>
          <p:nvPr/>
        </p:nvSpPr>
        <p:spPr>
          <a:xfrm>
            <a:off x="0" y="2"/>
            <a:ext cx="9144000" cy="6858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7511" y="0"/>
                </a:moveTo>
                <a:lnTo>
                  <a:pt x="29542" y="0"/>
                </a:lnTo>
                <a:lnTo>
                  <a:pt x="0" y="13084"/>
                </a:lnTo>
                <a:lnTo>
                  <a:pt x="0" y="78051"/>
                </a:lnTo>
                <a:lnTo>
                  <a:pt x="6251" y="119999"/>
                </a:lnTo>
                <a:lnTo>
                  <a:pt x="98274" y="119999"/>
                </a:lnTo>
                <a:lnTo>
                  <a:pt x="120000" y="110377"/>
                </a:lnTo>
                <a:lnTo>
                  <a:pt x="120000" y="83794"/>
                </a:lnTo>
                <a:lnTo>
                  <a:pt x="1075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Shape 40"/>
          <p:cNvSpPr txBox="1">
            <a:spLocks noGrp="1"/>
          </p:cNvSpPr>
          <p:nvPr>
            <p:ph type="ctrTitle"/>
          </p:nvPr>
        </p:nvSpPr>
        <p:spPr>
          <a:xfrm>
            <a:off x="482599" y="2130425"/>
            <a:ext cx="5998500" cy="146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Verdana"/>
              <a:buNone/>
              <a:defRPr sz="32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7" name="Shape 20" descr="kdg-logo-horizontal.wm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5268" y="5631500"/>
            <a:ext cx="2367388" cy="5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60728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eeg scherm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1258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oofdstuk - 1 - Wit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Shape 43" descr="kdg_ppt_chapters_2000x1024-white_kdg_ppt_chapters_2000x1024-white-v01.png"/>
          <p:cNvPicPr preferRelativeResize="0"/>
          <p:nvPr/>
        </p:nvPicPr>
        <p:blipFill rotWithShape="1">
          <a:blip r:embed="rId2">
            <a:alphaModFix/>
          </a:blip>
          <a:srcRect l="8978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88633" y="3106421"/>
            <a:ext cx="4527900" cy="13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Verdana"/>
              <a:buNone/>
              <a:defRPr sz="28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5" name="Shape 45"/>
          <p:cNvSpPr/>
          <p:nvPr/>
        </p:nvSpPr>
        <p:spPr>
          <a:xfrm>
            <a:off x="582220" y="2775297"/>
            <a:ext cx="4434300" cy="91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19999"/>
                </a:moveTo>
                <a:lnTo>
                  <a:pt x="0" y="119999"/>
                </a:lnTo>
                <a:lnTo>
                  <a:pt x="0" y="0"/>
                </a:lnTo>
                <a:lnTo>
                  <a:pt x="120000" y="0"/>
                </a:lnTo>
                <a:lnTo>
                  <a:pt x="120000" y="11999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6246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oofdstuk - 2">
    <p:bg>
      <p:bgPr>
        <a:solidFill>
          <a:schemeClr val="dk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 descr="kdg_ppt_chapters_2000x1024_v-02.jpg"/>
          <p:cNvPicPr preferRelativeResize="0"/>
          <p:nvPr/>
        </p:nvPicPr>
        <p:blipFill rotWithShape="1">
          <a:blip r:embed="rId2">
            <a:alphaModFix/>
          </a:blip>
          <a:srcRect l="8619"/>
          <a:stretch/>
        </p:blipFill>
        <p:spPr>
          <a:xfrm>
            <a:off x="-40640" y="-14177"/>
            <a:ext cx="9184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488633" y="3106421"/>
            <a:ext cx="4527900" cy="13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Verdana"/>
              <a:buNone/>
              <a:defRPr sz="28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9" name="Shape 49"/>
          <p:cNvSpPr/>
          <p:nvPr/>
        </p:nvSpPr>
        <p:spPr>
          <a:xfrm>
            <a:off x="582220" y="2775297"/>
            <a:ext cx="4434300" cy="91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19999"/>
                </a:moveTo>
                <a:lnTo>
                  <a:pt x="0" y="119999"/>
                </a:lnTo>
                <a:lnTo>
                  <a:pt x="0" y="0"/>
                </a:lnTo>
                <a:lnTo>
                  <a:pt x="120000" y="0"/>
                </a:lnTo>
                <a:lnTo>
                  <a:pt x="120000" y="1199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2230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oofdstuk - 2 - Wi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hape 51" descr="kdg_ppt_chapters_2000x1024-white_kdg_ppt_chapters_2000x1024-white-v02.png"/>
          <p:cNvPicPr preferRelativeResize="0"/>
          <p:nvPr/>
        </p:nvPicPr>
        <p:blipFill rotWithShape="1">
          <a:blip r:embed="rId2">
            <a:alphaModFix/>
          </a:blip>
          <a:srcRect l="9023"/>
          <a:stretch/>
        </p:blipFill>
        <p:spPr>
          <a:xfrm>
            <a:off x="-22577" y="-16933"/>
            <a:ext cx="9166500" cy="68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488633" y="3106421"/>
            <a:ext cx="4527900" cy="13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Verdana"/>
              <a:buNone/>
              <a:defRPr sz="28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3" name="Shape 53"/>
          <p:cNvSpPr/>
          <p:nvPr/>
        </p:nvSpPr>
        <p:spPr>
          <a:xfrm>
            <a:off x="582220" y="2775297"/>
            <a:ext cx="4434300" cy="91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19999"/>
                </a:moveTo>
                <a:lnTo>
                  <a:pt x="0" y="119999"/>
                </a:lnTo>
                <a:lnTo>
                  <a:pt x="0" y="0"/>
                </a:lnTo>
                <a:lnTo>
                  <a:pt x="120000" y="0"/>
                </a:lnTo>
                <a:lnTo>
                  <a:pt x="120000" y="11999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8694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578947" y="712578"/>
            <a:ext cx="796440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</a:path>
            </a:pathLst>
          </a:cu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8947" y="126727"/>
            <a:ext cx="7964400" cy="585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28650" y="848564"/>
            <a:ext cx="7886700" cy="5328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6941117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729" r:id="rId19"/>
    <p:sldLayoutId id="2147483730" r:id="rId20"/>
    <p:sldLayoutId id="2147483731" r:id="rId21"/>
    <p:sldLayoutId id="2147483732" r:id="rId22"/>
    <p:sldLayoutId id="2147483733" r:id="rId23"/>
    <p:sldLayoutId id="2147483734" r:id="rId24"/>
    <p:sldLayoutId id="2147483735" r:id="rId25"/>
    <p:sldLayoutId id="2147483736" r:id="rId26"/>
    <p:sldLayoutId id="2147483737" r:id="rId27"/>
    <p:sldLayoutId id="2147483738" r:id="rId28"/>
    <p:sldLayoutId id="2147483739" r:id="rId29"/>
    <p:sldLayoutId id="2147483740" r:id="rId30"/>
    <p:sldLayoutId id="2147483741" r:id="rId31"/>
    <p:sldLayoutId id="2147483742" r:id="rId32"/>
    <p:sldLayoutId id="2147483743" r:id="rId33"/>
    <p:sldLayoutId id="2147483744" r:id="rId34"/>
    <p:sldLayoutId id="2147483745" r:id="rId35"/>
    <p:sldLayoutId id="2147483746" r:id="rId36"/>
    <p:sldLayoutId id="2147483747" r:id="rId37"/>
    <p:sldLayoutId id="2147483748" r:id="rId38"/>
    <p:sldLayoutId id="2147483749" r:id="rId39"/>
    <p:sldLayoutId id="2147483750" r:id="rId40"/>
    <p:sldLayoutId id="2147483751" r:id="rId41"/>
    <p:sldLayoutId id="2147483752" r:id="rId42"/>
    <p:sldLayoutId id="2147483753" r:id="rId43"/>
    <p:sldLayoutId id="2147483754" r:id="rId44"/>
    <p:sldLayoutId id="2147483755" r:id="rId45"/>
    <p:sldLayoutId id="2147483756" r:id="rId46"/>
    <p:sldLayoutId id="2147483757" r:id="rId47"/>
    <p:sldLayoutId id="2147483758" r:id="rId48"/>
    <p:sldLayoutId id="2147483759" r:id="rId49"/>
    <p:sldLayoutId id="2147483760" r:id="rId50"/>
    <p:sldLayoutId id="2147483761" r:id="rId51"/>
    <p:sldLayoutId id="2147483762" r:id="rId52"/>
    <p:sldLayoutId id="2147483763" r:id="rId53"/>
    <p:sldLayoutId id="2147483764" r:id="rId54"/>
    <p:sldLayoutId id="2147483765" r:id="rId55"/>
    <p:sldLayoutId id="2147483766" r:id="rId56"/>
    <p:sldLayoutId id="2147483767" r:id="rId57"/>
    <p:sldLayoutId id="2147483768" r:id="rId58"/>
    <p:sldLayoutId id="2147483769" r:id="rId59"/>
    <p:sldLayoutId id="2147483770" r:id="rId6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2400" b="1" i="0" u="none" strike="noStrike" cap="none">
          <a:solidFill>
            <a:srgbClr val="000000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342900" marR="0" lvl="0" indent="-342900" algn="l" rtl="0" eaLnBrk="1" hangingPunct="1">
        <a:lnSpc>
          <a:spcPct val="100000"/>
        </a:lnSpc>
        <a:spcBef>
          <a:spcPts val="0"/>
        </a:spcBef>
        <a:spcAft>
          <a:spcPts val="1500"/>
        </a:spcAft>
        <a:buSzPct val="115000"/>
        <a:buFont typeface="Arial" panose="020B0604020202020204" pitchFamily="34" charset="0"/>
        <a:buChar char="•"/>
        <a:defRPr sz="2400" b="0" i="0" u="none" strike="noStrike" cap="none">
          <a:solidFill>
            <a:srgbClr val="000000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  <a:sym typeface="Arial"/>
        </a:defRPr>
      </a:lvl1pPr>
      <a:lvl2pPr marL="342900" marR="0" lvl="1" indent="-342900" algn="l" rtl="0" eaLnBrk="1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2000" b="0" i="0" u="none" strike="noStrike" cap="none">
          <a:solidFill>
            <a:srgbClr val="000000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  <a:sym typeface="Arial"/>
        </a:defRPr>
      </a:lvl2pPr>
      <a:lvl3pPr marL="539750" marR="0" lvl="2" indent="-342900" algn="l" rtl="0" eaLnBrk="1" hangingPunct="1">
        <a:lnSpc>
          <a:spcPct val="100000"/>
        </a:lnSpc>
        <a:spcBef>
          <a:spcPts val="0"/>
        </a:spcBef>
        <a:spcAft>
          <a:spcPts val="1500"/>
        </a:spcAft>
        <a:buSzPct val="115000"/>
        <a:buFont typeface="Verdana" panose="020B0604030504040204" pitchFamily="34" charset="0"/>
        <a:buChar char="◦"/>
        <a:defRPr sz="2000" b="0" i="0" u="none" strike="noStrike" cap="none">
          <a:solidFill>
            <a:srgbClr val="000000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  <a:sym typeface="Arial"/>
        </a:defRPr>
      </a:lvl3pPr>
      <a:lvl4pPr marL="719138" marR="0" lvl="3" indent="-342900" algn="l" rtl="0" eaLnBrk="1" hangingPunct="1">
        <a:lnSpc>
          <a:spcPct val="100000"/>
        </a:lnSpc>
        <a:spcBef>
          <a:spcPts val="0"/>
        </a:spcBef>
        <a:spcAft>
          <a:spcPts val="1500"/>
        </a:spcAft>
        <a:buSzPct val="115000"/>
        <a:buFont typeface="Verdana" panose="020B0604030504040204" pitchFamily="34" charset="0"/>
        <a:buChar char="▫"/>
        <a:defRPr sz="1800" b="0" i="0" u="none" strike="noStrike" cap="none">
          <a:solidFill>
            <a:srgbClr val="000000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  <a:sym typeface="Arial"/>
        </a:defRPr>
      </a:lvl4pPr>
      <a:lvl5pPr marL="900113" marR="0" lvl="4" indent="-342900" algn="l" rtl="0" eaLnBrk="1" hangingPunct="1">
        <a:lnSpc>
          <a:spcPct val="100000"/>
        </a:lnSpc>
        <a:spcBef>
          <a:spcPts val="0"/>
        </a:spcBef>
        <a:spcAft>
          <a:spcPts val="1500"/>
        </a:spcAft>
        <a:buSzPct val="120000"/>
        <a:buFont typeface="Verdana" panose="020B0604030504040204" pitchFamily="34" charset="0"/>
        <a:buChar char="▪"/>
        <a:defRPr sz="1600" b="0" i="0" u="none" strike="noStrike" cap="none">
          <a:solidFill>
            <a:srgbClr val="000000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  <a:sym typeface="Arial"/>
        </a:defRPr>
      </a:lvl5pPr>
      <a:lvl6pPr marL="1079500" marR="0" lvl="5" indent="-285750" algn="l" rtl="0" eaLnBrk="1" hangingPunct="1">
        <a:lnSpc>
          <a:spcPct val="100000"/>
        </a:lnSpc>
        <a:spcBef>
          <a:spcPts val="0"/>
        </a:spcBef>
        <a:spcAft>
          <a:spcPts val="1500"/>
        </a:spcAft>
        <a:buSzPct val="70000"/>
        <a:buFont typeface="Verdana" panose="020B0604030504040204" pitchFamily="34" charset="0"/>
        <a:buChar char="◊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4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45.png"/><Relationship Id="rId5" Type="http://schemas.openxmlformats.org/officeDocument/2006/relationships/image" Target="../media/image53.gif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5" Type="http://schemas.openxmlformats.org/officeDocument/2006/relationships/image" Target="../media/image55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media" Target="../media/media9.mp4"/><Relationship Id="rId7" Type="http://schemas.openxmlformats.org/officeDocument/2006/relationships/image" Target="../media/image53.gif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57.png"/><Relationship Id="rId4" Type="http://schemas.openxmlformats.org/officeDocument/2006/relationships/video" Target="../media/media9.mp4"/><Relationship Id="rId9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docs.oracle.com/javase/8/javafx/user-interface-tutorial/apply-css.htm" TargetMode="External"/><Relationship Id="rId4" Type="http://schemas.openxmlformats.org/officeDocument/2006/relationships/hyperlink" Target="https://docs.oracle.com/javase/8/javafx/api/javafx/scene/doc-files/cssref.html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53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user/youKDGTub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ocs.oracle.com/javase/8/javafx/api/index.html" TargetMode="External"/><Relationship Id="rId4" Type="http://schemas.openxmlformats.org/officeDocument/2006/relationships/hyperlink" Target="https://docs.oracle.com/javase/8/javafx/visual-effects-tutorial/basics.htm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>
                <a:sym typeface="Verdana"/>
              </a:rPr>
              <a:t>Programmeren I</a:t>
            </a:r>
          </a:p>
        </p:txBody>
      </p:sp>
      <p:sp>
        <p:nvSpPr>
          <p:cNvPr id="303" name="Shape 303"/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US">
                <a:sym typeface="Verdana"/>
              </a:rPr>
              <a:t>Geavanceerde OO Technieken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>
            <a:spLocks noGrp="1"/>
          </p:cNvSpPr>
          <p:nvPr>
            <p:ph idx="1"/>
          </p:nvPr>
        </p:nvSpPr>
        <p:spPr>
          <a:xfrm>
            <a:off x="578947" y="799992"/>
            <a:ext cx="7498253" cy="14098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7800" marR="0" lvl="0" indent="-177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bouwen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een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bewegende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rechthoek</a:t>
            </a:r>
            <a:endParaRPr lang="en-US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77800" marR="0" lvl="0" indent="-1778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Begin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vanaf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animatie.zip</a:t>
            </a:r>
          </a:p>
        </p:txBody>
      </p:sp>
      <p:pic>
        <p:nvPicPr>
          <p:cNvPr id="418" name="Shape 418"/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 flipH="1">
            <a:off x="0" y="5064736"/>
            <a:ext cx="2308860" cy="1793264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Shape 419"/>
          <p:cNvSpPr/>
          <p:nvPr/>
        </p:nvSpPr>
        <p:spPr>
          <a:xfrm>
            <a:off x="609427" y="2973457"/>
            <a:ext cx="2199900" cy="1548600"/>
          </a:xfrm>
          <a:prstGeom prst="cloudCallout">
            <a:avLst>
              <a:gd name="adj1" fmla="val -34368"/>
              <a:gd name="adj2" fmla="val 81364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Waar kan ik dit in mijn project toepassen?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Aan</a:t>
            </a:r>
            <a:r>
              <a:rPr lang="en-US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de slag...</a:t>
            </a:r>
            <a:endParaRPr lang="nl-BE" dirty="0"/>
          </a:p>
        </p:txBody>
      </p:sp>
      <p:pic>
        <p:nvPicPr>
          <p:cNvPr id="9" name="Shape 773" descr="Bb_transbkrd.png"/>
          <p:cNvPicPr preferRelativeResize="0"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3347" y="1466138"/>
            <a:ext cx="923174" cy="673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animatie4_4x3_kor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13988" r="13988"/>
          <a:stretch/>
        </p:blipFill>
        <p:spPr>
          <a:xfrm>
            <a:off x="4943347" y="2647702"/>
            <a:ext cx="3600000" cy="37487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4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>
            <a:spLocks noGrp="1"/>
          </p:cNvSpPr>
          <p:nvPr>
            <p:ph idx="1"/>
          </p:nvPr>
        </p:nvSpPr>
        <p:spPr>
          <a:xfrm>
            <a:off x="502458" y="1132266"/>
            <a:ext cx="6111702" cy="479609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250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View </a:t>
            </a:r>
            <a:r>
              <a:rPr lang="en-US" sz="1800" b="1" i="0" u="none" strike="noStrike" cap="none" dirty="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extends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Group {</a:t>
            </a:r>
            <a:b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800" b="1" i="0" u="none" strike="noStrike" cap="none" dirty="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private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Canvas </a:t>
            </a:r>
            <a:r>
              <a:rPr lang="en-US" sz="1800" b="1" i="0" u="none" strike="noStrike" cap="none" dirty="0" err="1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canvas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800" b="1" i="0" u="none" strike="noStrike" cap="none" dirty="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private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Rectangle </a:t>
            </a:r>
            <a:r>
              <a:rPr lang="en-US" sz="1800" b="1" i="0" u="none" strike="noStrike" cap="none" dirty="0" err="1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movingRectangle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800" b="1" i="0" u="none" strike="noStrike" cap="none" dirty="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private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Rectangle[] </a:t>
            </a:r>
            <a:r>
              <a:rPr lang="en-US" sz="1800" b="1" i="0" u="none" strike="noStrike" cap="none" dirty="0" err="1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fourCorners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800" b="1" i="0" u="none" strike="noStrike" cap="none" dirty="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public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View() {</a:t>
            </a:r>
            <a:b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1800" b="1" i="0" u="none" strike="noStrike" cap="none" dirty="0" err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.initialiseNodes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b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1800" b="1" i="0" u="none" strike="noStrike" cap="none" dirty="0" err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.layoutNodes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b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1800" b="1" i="0" u="none" strike="noStrike" cap="none" dirty="0" err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.animate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br>
              <a:rPr lang="en-US" sz="1800" b="0" i="1" u="none" strike="noStrike" cap="none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b="0" i="1" u="none" strike="noStrike" cap="none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800" b="1" i="0" u="none" strike="noStrike" cap="none" dirty="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private void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animate()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1800" b="1" i="1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lang="en-US" sz="1800" b="1" i="1" u="none" strike="noStrike" cap="none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Hier</a:t>
            </a:r>
            <a:r>
              <a:rPr lang="en-US" sz="1800" b="1" i="1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1" u="none" strike="noStrike" cap="none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aanvullen</a:t>
            </a:r>
            <a:endParaRPr lang="en-US" sz="1800" b="1" i="1" u="none" strike="noStrike" cap="none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800" b="1" i="1" u="none" strike="noStrike" cap="none" dirty="0">
                <a:solidFill>
                  <a:schemeClr val="bg1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// ...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428" name="Shape 428"/>
          <p:cNvSpPr txBox="1"/>
          <p:nvPr/>
        </p:nvSpPr>
        <p:spPr>
          <a:xfrm>
            <a:off x="4166242" y="164647"/>
            <a:ext cx="3070206" cy="94178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Node</a:t>
            </a:r>
            <a:r>
              <a:rPr lang="en-US">
                <a:solidFill>
                  <a:schemeClr val="dk1"/>
                </a:solidFill>
                <a:sym typeface="Arial"/>
              </a:rPr>
              <a:t>s in een </a:t>
            </a: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Group</a:t>
            </a:r>
            <a:r>
              <a:rPr lang="en-US">
                <a:solidFill>
                  <a:schemeClr val="dk1"/>
                </a:solidFill>
                <a:sym typeface="Arial"/>
              </a:rPr>
              <a:t> worden getekend in de volgorde waarin ze toegevoegd zijn. </a:t>
            </a: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Group</a:t>
            </a:r>
            <a:r>
              <a:rPr lang="en-US">
                <a:solidFill>
                  <a:schemeClr val="dk1"/>
                </a:solidFill>
                <a:sym typeface="Arial"/>
              </a:rPr>
              <a:t> respecteert de (x,y) locatie van child </a:t>
            </a:r>
            <a:r>
              <a:rPr lang="en-US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Node</a:t>
            </a:r>
            <a:r>
              <a:rPr lang="en-US">
                <a:solidFill>
                  <a:schemeClr val="dk1"/>
                </a:solidFill>
                <a:sym typeface="Arial"/>
              </a:rPr>
              <a:t>s.</a:t>
            </a:r>
          </a:p>
        </p:txBody>
      </p:sp>
      <p:cxnSp>
        <p:nvCxnSpPr>
          <p:cNvPr id="429" name="Shape 429"/>
          <p:cNvCxnSpPr>
            <a:stCxn id="428" idx="2"/>
          </p:cNvCxnSpPr>
          <p:nvPr/>
        </p:nvCxnSpPr>
        <p:spPr>
          <a:xfrm flipH="1">
            <a:off x="4869180" y="1106432"/>
            <a:ext cx="832165" cy="178832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430" name="Shape 430"/>
          <p:cNvSpPr txBox="1"/>
          <p:nvPr/>
        </p:nvSpPr>
        <p:spPr>
          <a:xfrm>
            <a:off x="6350581" y="2183295"/>
            <a:ext cx="2598801" cy="3387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Paarse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bewegende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rechthoek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cxnSp>
        <p:nvCxnSpPr>
          <p:cNvPr id="431" name="Shape 431"/>
          <p:cNvCxnSpPr>
            <a:stCxn id="430" idx="1"/>
          </p:cNvCxnSpPr>
          <p:nvPr/>
        </p:nvCxnSpPr>
        <p:spPr>
          <a:xfrm flipH="1" flipV="1">
            <a:off x="5701345" y="2023231"/>
            <a:ext cx="649236" cy="329414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432" name="Shape 432"/>
          <p:cNvSpPr txBox="1"/>
          <p:nvPr/>
        </p:nvSpPr>
        <p:spPr>
          <a:xfrm>
            <a:off x="6345252" y="2708088"/>
            <a:ext cx="2076000" cy="3387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Vier grijze rechthoeken.</a:t>
            </a:r>
          </a:p>
        </p:txBody>
      </p:sp>
      <p:cxnSp>
        <p:nvCxnSpPr>
          <p:cNvPr id="433" name="Shape 433"/>
          <p:cNvCxnSpPr>
            <a:stCxn id="432" idx="1"/>
          </p:cNvCxnSpPr>
          <p:nvPr/>
        </p:nvCxnSpPr>
        <p:spPr>
          <a:xfrm flipH="1" flipV="1">
            <a:off x="5364480" y="2313992"/>
            <a:ext cx="980772" cy="563446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434" name="Shape 434"/>
          <p:cNvSpPr txBox="1"/>
          <p:nvPr/>
        </p:nvSpPr>
        <p:spPr>
          <a:xfrm>
            <a:off x="5078088" y="4153709"/>
            <a:ext cx="2305164" cy="3387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private</a:t>
            </a: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en-US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package-private</a:t>
            </a: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cxnSp>
        <p:nvCxnSpPr>
          <p:cNvPr id="435" name="Shape 435"/>
          <p:cNvCxnSpPr>
            <a:stCxn id="434" idx="1"/>
          </p:cNvCxnSpPr>
          <p:nvPr/>
        </p:nvCxnSpPr>
        <p:spPr>
          <a:xfrm flipH="1" flipV="1">
            <a:off x="4533900" y="4317514"/>
            <a:ext cx="544188" cy="5545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436" name="Shape 436"/>
          <p:cNvSpPr txBox="1"/>
          <p:nvPr/>
        </p:nvSpPr>
        <p:spPr>
          <a:xfrm>
            <a:off x="4229101" y="5173648"/>
            <a:ext cx="4720282" cy="1545785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Paarse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rechthoek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staat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vast in de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linkerbovenhoek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 (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zie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initialiseNodes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en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layoutNodes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</a:p>
        </p:txBody>
      </p:sp>
      <p:pic>
        <p:nvPicPr>
          <p:cNvPr id="437" name="Shape 437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7383252" y="206476"/>
            <a:ext cx="1566130" cy="16441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Startopstelling</a:t>
            </a:r>
            <a:endParaRPr lang="nl-BE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>
            <a:spLocks noGrp="1"/>
          </p:cNvSpPr>
          <p:nvPr>
            <p:ph idx="1"/>
          </p:nvPr>
        </p:nvSpPr>
        <p:spPr>
          <a:xfrm>
            <a:off x="578946" y="786054"/>
            <a:ext cx="7604933" cy="13170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7800" marR="0" lvl="0" indent="-177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Verplaatsen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volgens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X-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en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Y-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coordinaten</a:t>
            </a:r>
            <a:endParaRPr lang="en-US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77800" marR="0" lvl="0" indent="-1778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Eerste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stap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: van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linksboven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naar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rechtsboven</a:t>
            </a:r>
            <a:endParaRPr lang="en-US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TranslateTransition</a:t>
            </a:r>
            <a:endParaRPr lang="nl-BE" dirty="0"/>
          </a:p>
        </p:txBody>
      </p:sp>
      <p:pic>
        <p:nvPicPr>
          <p:cNvPr id="6" name="stap1_4x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3882" r="14005"/>
          <a:stretch/>
        </p:blipFill>
        <p:spPr>
          <a:xfrm>
            <a:off x="2761147" y="2618299"/>
            <a:ext cx="3600000" cy="37440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>
            <a:spLocks noGrp="1"/>
          </p:cNvSpPr>
          <p:nvPr>
            <p:ph idx="1"/>
          </p:nvPr>
        </p:nvSpPr>
        <p:spPr>
          <a:xfrm>
            <a:off x="211904" y="887028"/>
            <a:ext cx="8932096" cy="25690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250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private void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animate() {</a:t>
            </a:r>
            <a:b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800" b="1" i="0" u="none" strike="noStrike" cap="none" dirty="0" err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TranslateTransition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transition1 = </a:t>
            </a:r>
            <a:r>
              <a:rPr lang="en-US" sz="1800" b="1" i="0" u="none" strike="noStrike" cap="none" dirty="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en-US" sz="1800" b="1" i="0" u="none" strike="noStrike" cap="none" dirty="0" err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TranslateTransition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b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transition1.setNode(</a:t>
            </a:r>
            <a:r>
              <a:rPr lang="en-US" sz="1800" b="1" i="0" u="none" strike="noStrike" cap="none" dirty="0" err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 b="1" i="0" u="none" strike="noStrike" cap="none" dirty="0" err="1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movingRectangle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b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transition1.setDuration(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Duration.</a:t>
            </a:r>
            <a:r>
              <a:rPr lang="en-US" sz="1800" b="0" i="1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seconds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 b="0" i="0" u="none" strike="noStrike" cap="none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b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transition1.</a:t>
            </a:r>
            <a:r>
              <a:rPr lang="en-US" sz="1800" b="1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setByX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 b="0" i="0" u="none" strike="noStrike" cap="none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300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b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transition1.setCycleCount(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Timeline.</a:t>
            </a:r>
            <a:r>
              <a:rPr lang="en-US" sz="1800" b="1" i="1" u="none" strike="noStrike" cap="none" dirty="0" err="1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INDEFINITE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b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transition1.setInterpolator(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Interpolator.</a:t>
            </a:r>
            <a:r>
              <a:rPr lang="en-US" sz="1800" b="1" i="1" u="none" strike="noStrike" cap="none" dirty="0" err="1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EASE_BOTH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b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transition1.play();</a:t>
            </a:r>
            <a:b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451" name="Shape 451"/>
          <p:cNvSpPr txBox="1"/>
          <p:nvPr/>
        </p:nvSpPr>
        <p:spPr>
          <a:xfrm>
            <a:off x="2605725" y="4140919"/>
            <a:ext cx="6280410" cy="171750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Verplaatsen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met </a:t>
            </a:r>
            <a:r>
              <a:rPr lang="en-US" sz="24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setByX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24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setByY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en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setByZ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</a:t>
            </a:r>
            <a:r>
              <a:rPr lang="en-US" sz="24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Node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achter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elkaar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plaatsen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</a:p>
          <a:p>
            <a:pPr marL="177800" marR="0" lvl="0" indent="-177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Je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kan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hetzelfde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bekomen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mbv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 </a:t>
            </a:r>
            <a:r>
              <a:rPr lang="en-US" sz="24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setFromX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en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setToX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(...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en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Y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en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Z)</a:t>
            </a:r>
          </a:p>
        </p:txBody>
      </p:sp>
      <p:sp>
        <p:nvSpPr>
          <p:cNvPr id="452" name="Shape 452"/>
          <p:cNvSpPr txBox="1"/>
          <p:nvPr/>
        </p:nvSpPr>
        <p:spPr>
          <a:xfrm>
            <a:off x="6242025" y="3211739"/>
            <a:ext cx="2360719" cy="72607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Versnelling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bij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start van </a:t>
            </a: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een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cyclys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vertraging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aan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het </a:t>
            </a: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einde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van </a:t>
            </a: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een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cyclus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cxnSp>
        <p:nvCxnSpPr>
          <p:cNvPr id="453" name="Shape 453"/>
          <p:cNvCxnSpPr>
            <a:stCxn id="459" idx="0"/>
          </p:cNvCxnSpPr>
          <p:nvPr/>
        </p:nvCxnSpPr>
        <p:spPr>
          <a:xfrm flipV="1">
            <a:off x="4974553" y="2499811"/>
            <a:ext cx="726216" cy="668503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454" name="Shape 454"/>
          <p:cNvSpPr txBox="1"/>
          <p:nvPr/>
        </p:nvSpPr>
        <p:spPr>
          <a:xfrm>
            <a:off x="7607414" y="1656377"/>
            <a:ext cx="1452630" cy="72913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</a:t>
            </a: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rechthoek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doet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 seconds over het </a:t>
            </a: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traject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cxnSp>
        <p:nvCxnSpPr>
          <p:cNvPr id="455" name="Shape 455"/>
          <p:cNvCxnSpPr>
            <a:stCxn id="454" idx="1"/>
          </p:cNvCxnSpPr>
          <p:nvPr/>
        </p:nvCxnSpPr>
        <p:spPr>
          <a:xfrm flipH="1" flipV="1">
            <a:off x="7081770" y="1882140"/>
            <a:ext cx="525644" cy="138804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456" name="Shape 456"/>
          <p:cNvSpPr txBox="1"/>
          <p:nvPr/>
        </p:nvSpPr>
        <p:spPr>
          <a:xfrm>
            <a:off x="1660530" y="3353470"/>
            <a:ext cx="2103750" cy="5541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Horizontale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verplaatsing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van 300 pixels.</a:t>
            </a:r>
          </a:p>
        </p:txBody>
      </p:sp>
      <p:cxnSp>
        <p:nvCxnSpPr>
          <p:cNvPr id="457" name="Shape 457"/>
          <p:cNvCxnSpPr>
            <a:stCxn id="456" idx="0"/>
          </p:cNvCxnSpPr>
          <p:nvPr/>
        </p:nvCxnSpPr>
        <p:spPr>
          <a:xfrm flipV="1">
            <a:off x="2712405" y="2298153"/>
            <a:ext cx="472755" cy="1055317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458" name="Shape 458"/>
          <p:cNvSpPr/>
          <p:nvPr/>
        </p:nvSpPr>
        <p:spPr>
          <a:xfrm rot="202814">
            <a:off x="217970" y="6083701"/>
            <a:ext cx="6928326" cy="410156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transition1.setInterpolator(</a:t>
            </a:r>
            <a:r>
              <a:rPr lang="en-US" sz="180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Interpolator.</a:t>
            </a:r>
            <a:r>
              <a:rPr lang="en-US" sz="1800" b="1" i="1" dirty="0" err="1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LINEAR</a:t>
            </a:r>
            <a:r>
              <a:rPr lang="en-US" sz="18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</p:txBody>
      </p:sp>
      <p:sp>
        <p:nvSpPr>
          <p:cNvPr id="459" name="Shape 459"/>
          <p:cNvSpPr txBox="1"/>
          <p:nvPr/>
        </p:nvSpPr>
        <p:spPr>
          <a:xfrm>
            <a:off x="3920944" y="3168314"/>
            <a:ext cx="2107217" cy="7694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Tijdens het testen laten we de animatie oneindig lang afspelen.</a:t>
            </a:r>
          </a:p>
        </p:txBody>
      </p:sp>
      <p:cxnSp>
        <p:nvCxnSpPr>
          <p:cNvPr id="460" name="Shape 460"/>
          <p:cNvCxnSpPr>
            <a:stCxn id="452" idx="0"/>
          </p:cNvCxnSpPr>
          <p:nvPr/>
        </p:nvCxnSpPr>
        <p:spPr>
          <a:xfrm flipH="1" flipV="1">
            <a:off x="7208520" y="2869843"/>
            <a:ext cx="213865" cy="341896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</p:cxnSp>
      <p:pic>
        <p:nvPicPr>
          <p:cNvPr id="461" name="Shape 461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7025059" y="6152326"/>
            <a:ext cx="582355" cy="55108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8947" y="126727"/>
            <a:ext cx="4395606" cy="585851"/>
          </a:xfrm>
        </p:spPr>
        <p:txBody>
          <a:bodyPr/>
          <a:lstStyle/>
          <a:p>
            <a:r>
              <a:rPr lang="en-US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TranslateTransition</a:t>
            </a:r>
            <a:endParaRPr lang="nl-B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>
            <a:spLocks noGrp="1"/>
          </p:cNvSpPr>
          <p:nvPr>
            <p:ph idx="1"/>
          </p:nvPr>
        </p:nvSpPr>
        <p:spPr>
          <a:xfrm>
            <a:off x="578946" y="801132"/>
            <a:ext cx="8216341" cy="205830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Draaien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volgens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een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hoek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uitgedrukt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in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graden</a:t>
            </a:r>
            <a:endParaRPr lang="en-US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77800" marR="0" lvl="0" indent="-177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werken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tijdelijk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zonder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b="1" i="0" u="none" strike="noStrike" cap="none" dirty="0" err="1">
                <a:solidFill>
                  <a:schemeClr val="accent3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TranslateTransition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</a:t>
            </a:r>
            <a:r>
              <a:rPr lang="en-US" b="0" i="1" u="none" strike="noStrike" cap="none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//transition1.play();</a:t>
            </a:r>
          </a:p>
          <a:p>
            <a:pPr marL="177800" marR="0" lvl="0" indent="-177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Eerste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stap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: 90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graden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draaien</a:t>
            </a:r>
            <a:endParaRPr lang="en-US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69" name="Shape 469"/>
          <p:cNvSpPr txBox="1"/>
          <p:nvPr/>
        </p:nvSpPr>
        <p:spPr>
          <a:xfrm>
            <a:off x="7216299" y="2020700"/>
            <a:ext cx="1757219" cy="11796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Door de animatie oneindig lang af spelen lijkt het alsof we meer dan 90 graden draaien...</a:t>
            </a:r>
          </a:p>
        </p:txBody>
      </p:sp>
      <p:cxnSp>
        <p:nvCxnSpPr>
          <p:cNvPr id="470" name="Shape 470"/>
          <p:cNvCxnSpPr>
            <a:stCxn id="469" idx="1"/>
          </p:cNvCxnSpPr>
          <p:nvPr/>
        </p:nvCxnSpPr>
        <p:spPr>
          <a:xfrm flipH="1" flipV="1">
            <a:off x="5912603" y="2580468"/>
            <a:ext cx="1303696" cy="30082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RotateTransition</a:t>
            </a:r>
            <a:endParaRPr lang="nl-BE" dirty="0"/>
          </a:p>
        </p:txBody>
      </p:sp>
      <p:pic>
        <p:nvPicPr>
          <p:cNvPr id="9" name="stap2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4664" r="14664"/>
          <a:stretch/>
        </p:blipFill>
        <p:spPr>
          <a:xfrm>
            <a:off x="2797147" y="2947991"/>
            <a:ext cx="3528000" cy="37440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6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>
            <a:spLocks noGrp="1"/>
          </p:cNvSpPr>
          <p:nvPr>
            <p:ph idx="1"/>
          </p:nvPr>
        </p:nvSpPr>
        <p:spPr>
          <a:xfrm>
            <a:off x="578947" y="1139558"/>
            <a:ext cx="8153952" cy="345568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250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private void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animate() {</a:t>
            </a:r>
            <a:b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800" b="0" i="1" u="none" strike="noStrike" cap="none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// ...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800" b="0" i="1" u="none" strike="noStrike" cap="none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// transition1.play();</a:t>
            </a:r>
            <a:br>
              <a:rPr lang="en-US" sz="1800" b="0" i="1" u="none" strike="noStrike" cap="none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-US" sz="1800" b="0" i="1" u="none" strike="noStrike" cap="none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b="0" i="1" u="none" strike="noStrike" cap="none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800" b="1" i="0" u="none" strike="noStrike" cap="none" dirty="0" err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RotateTransition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transition2 = </a:t>
            </a:r>
            <a:r>
              <a:rPr lang="en-US" sz="1800" b="1" i="0" u="none" strike="noStrike" cap="none" dirty="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en-US" sz="1800" b="1" i="0" u="none" strike="noStrike" cap="none" dirty="0" err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RotateTransition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b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transition2.setNode(</a:t>
            </a:r>
            <a:r>
              <a:rPr lang="en-US" sz="1800" b="1" i="0" u="none" strike="noStrike" cap="none" dirty="0" err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 b="1" i="0" u="none" strike="noStrike" cap="none" dirty="0" err="1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movingRectangle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b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transition2.setDuration(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Duration.</a:t>
            </a:r>
            <a:r>
              <a:rPr lang="en-US" sz="1800" b="0" i="1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millis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 b="0" i="0" u="none" strike="noStrike" cap="none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300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b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transition2.</a:t>
            </a:r>
            <a:r>
              <a:rPr lang="en-US" sz="1800" b="1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setByAngle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 b="0" i="0" u="none" strike="noStrike" cap="none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90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b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transition2.setCycleCount(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Timeline.</a:t>
            </a:r>
            <a:r>
              <a:rPr lang="en-US" sz="1800" b="1" i="1" u="none" strike="noStrike" cap="none" dirty="0" err="1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INDEFINITE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b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transition2.setInterpolator(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Interpolator.</a:t>
            </a:r>
            <a:r>
              <a:rPr lang="en-US" sz="1800" b="1" i="1" u="none" strike="noStrike" cap="none" dirty="0" err="1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LINEAR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b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transition2.play();</a:t>
            </a:r>
            <a:b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477" name="Shape 477"/>
          <p:cNvSpPr txBox="1"/>
          <p:nvPr/>
        </p:nvSpPr>
        <p:spPr>
          <a:xfrm>
            <a:off x="3603357" y="5346112"/>
            <a:ext cx="5333690" cy="134490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Draaien met </a:t>
            </a: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setByAngle</a:t>
            </a:r>
          </a:p>
          <a:p>
            <a:pPr marL="177800" marR="0" lvl="0" indent="-177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Je kan hetzelfde bekomen mbv. </a:t>
            </a: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setFromAngle</a:t>
            </a: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en </a:t>
            </a: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setToAngle</a:t>
            </a:r>
          </a:p>
        </p:txBody>
      </p:sp>
      <p:sp>
        <p:nvSpPr>
          <p:cNvPr id="478" name="Shape 478"/>
          <p:cNvSpPr txBox="1"/>
          <p:nvPr/>
        </p:nvSpPr>
        <p:spPr>
          <a:xfrm>
            <a:off x="5968042" y="1139558"/>
            <a:ext cx="2013584" cy="5541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Elke 300 milliseconden draaien we 90 graden.</a:t>
            </a:r>
          </a:p>
        </p:txBody>
      </p:sp>
      <p:cxnSp>
        <p:nvCxnSpPr>
          <p:cNvPr id="479" name="Shape 479"/>
          <p:cNvCxnSpPr>
            <a:stCxn id="478" idx="2"/>
          </p:cNvCxnSpPr>
          <p:nvPr/>
        </p:nvCxnSpPr>
        <p:spPr>
          <a:xfrm flipH="1">
            <a:off x="4751992" y="1693658"/>
            <a:ext cx="2222842" cy="14565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480" name="Shape 480"/>
          <p:cNvSpPr txBox="1"/>
          <p:nvPr/>
        </p:nvSpPr>
        <p:spPr>
          <a:xfrm>
            <a:off x="6508794" y="4248135"/>
            <a:ext cx="2116012" cy="5541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draaibeweging heeft een constante snelheid.</a:t>
            </a:r>
          </a:p>
        </p:txBody>
      </p:sp>
      <p:cxnSp>
        <p:nvCxnSpPr>
          <p:cNvPr id="481" name="Shape 481"/>
          <p:cNvCxnSpPr>
            <a:stCxn id="480" idx="0"/>
          </p:cNvCxnSpPr>
          <p:nvPr/>
        </p:nvCxnSpPr>
        <p:spPr>
          <a:xfrm flipH="1" flipV="1">
            <a:off x="7384942" y="3921071"/>
            <a:ext cx="181858" cy="327064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482" name="Shape 482"/>
          <p:cNvCxnSpPr>
            <a:stCxn id="478" idx="2"/>
          </p:cNvCxnSpPr>
          <p:nvPr/>
        </p:nvCxnSpPr>
        <p:spPr>
          <a:xfrm>
            <a:off x="6974834" y="1693658"/>
            <a:ext cx="0" cy="1121275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RotateTransition</a:t>
            </a:r>
            <a:endParaRPr lang="nl-BE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idx="1"/>
          </p:nvPr>
        </p:nvSpPr>
        <p:spPr>
          <a:xfrm>
            <a:off x="578947" y="808916"/>
            <a:ext cx="7387182" cy="19885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Speel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beide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Transition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af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</a:p>
          <a:p>
            <a:pPr marL="0" marR="0" lvl="0" indent="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2000" b="1" i="0" u="none" strike="noStrike" cap="none" dirty="0">
                <a:solidFill>
                  <a:schemeClr val="accent3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transition1.play();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accent3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	transition2.play();</a:t>
            </a:r>
            <a:endParaRPr sz="2000" b="1" i="0" u="none" strike="noStrike" cap="none" dirty="0">
              <a:solidFill>
                <a:schemeClr val="accent3">
                  <a:lumMod val="75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77800" marR="0" lvl="0" indent="-177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Dit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geeft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1" i="0" u="none" strike="noStrike" cap="none" dirty="0" err="1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niet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het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gewenste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effect, de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Transition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zouden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1" i="0" u="none" strike="noStrike" cap="none" dirty="0" err="1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na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elkaar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gespeeld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moeten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worden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Combinatie</a:t>
            </a:r>
            <a:r>
              <a:rPr lang="en-US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van de twee</a:t>
            </a:r>
            <a:endParaRPr lang="nl-BE" dirty="0"/>
          </a:p>
        </p:txBody>
      </p:sp>
      <p:pic>
        <p:nvPicPr>
          <p:cNvPr id="6" name="stap3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4304" r="14304"/>
          <a:stretch/>
        </p:blipFill>
        <p:spPr>
          <a:xfrm>
            <a:off x="2779147" y="2868271"/>
            <a:ext cx="3564000" cy="37440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>
            <a:spLocks noGrp="1"/>
          </p:cNvSpPr>
          <p:nvPr>
            <p:ph idx="1"/>
          </p:nvPr>
        </p:nvSpPr>
        <p:spPr>
          <a:xfrm>
            <a:off x="578947" y="777917"/>
            <a:ext cx="8095132" cy="21822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Transition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 </a:t>
            </a:r>
            <a:r>
              <a:rPr lang="en-US" sz="2000" b="1" i="0" u="none" strike="noStrike" cap="none" dirty="0" err="1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rPr>
              <a:t>sequentieel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na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elkaar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afspelen</a:t>
            </a:r>
            <a:endParaRPr lang="en-US" sz="2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77800" marR="0" lvl="0" indent="-177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bundelen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de </a:t>
            </a:r>
            <a:r>
              <a:rPr lang="en-US" sz="2000" b="1" i="0" u="none" strike="noStrike" cap="none" dirty="0" err="1">
                <a:solidFill>
                  <a:schemeClr val="accent3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TranslateTransition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de </a:t>
            </a:r>
            <a:r>
              <a:rPr lang="en-US" sz="2000" b="1" i="0" u="none" strike="noStrike" cap="none" dirty="0" err="1">
                <a:solidFill>
                  <a:schemeClr val="accent3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RotateTransition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in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een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nieuwe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SequentialTransition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</a:p>
          <a:p>
            <a:pPr marL="177800" marR="0" lvl="0" indent="-177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 </a:t>
            </a:r>
            <a:r>
              <a:rPr lang="en-US" sz="2000" b="1" i="0" u="none" strike="noStrike" cap="none" dirty="0" err="1">
                <a:solidFill>
                  <a:schemeClr val="accent3">
                    <a:lumMod val="7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SequentialTransition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is de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enige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Transition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die we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zelf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nog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afspelen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dus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:	</a:t>
            </a:r>
            <a:r>
              <a:rPr lang="en-US" sz="2000" b="0" i="1" u="none" strike="noStrike" cap="none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//transition1.play(); 					//transition2.play();</a:t>
            </a:r>
            <a:endParaRPr lang="en-US" b="0" i="1" u="none" strike="noStrike" cap="none" dirty="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SequentialTransition</a:t>
            </a:r>
            <a:endParaRPr lang="nl-BE" dirty="0"/>
          </a:p>
        </p:txBody>
      </p:sp>
      <p:pic>
        <p:nvPicPr>
          <p:cNvPr id="6" name="stap4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4304" r="14304"/>
          <a:stretch/>
        </p:blipFill>
        <p:spPr>
          <a:xfrm>
            <a:off x="2779147" y="2960176"/>
            <a:ext cx="3564000" cy="37440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Shape 501"/>
          <p:cNvGrpSpPr/>
          <p:nvPr/>
        </p:nvGrpSpPr>
        <p:grpSpPr>
          <a:xfrm>
            <a:off x="578947" y="4059874"/>
            <a:ext cx="8061358" cy="1423578"/>
            <a:chOff x="2360950" y="3688398"/>
            <a:chExt cx="2256392" cy="737491"/>
          </a:xfrm>
        </p:grpSpPr>
        <p:sp>
          <p:nvSpPr>
            <p:cNvPr id="502" name="Shape 502"/>
            <p:cNvSpPr/>
            <p:nvPr/>
          </p:nvSpPr>
          <p:spPr>
            <a:xfrm>
              <a:off x="2360950" y="3690532"/>
              <a:ext cx="2256392" cy="735357"/>
            </a:xfrm>
            <a:prstGeom prst="rect">
              <a:avLst/>
            </a:prstGeom>
            <a:solidFill>
              <a:srgbClr val="FFFFCC"/>
            </a:solidFill>
            <a:ln w="12700" cap="flat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Shape 503"/>
            <p:cNvSpPr txBox="1"/>
            <p:nvPr/>
          </p:nvSpPr>
          <p:spPr>
            <a:xfrm>
              <a:off x="2360950" y="3688398"/>
              <a:ext cx="2256392" cy="30777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 b="1" dirty="0" err="1">
                  <a:solidFill>
                    <a:srgbClr val="FFC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SequentialTransition</a:t>
              </a:r>
              <a:endParaRPr lang="en-US" sz="1800" b="1" dirty="0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505" name="Shape 505"/>
          <p:cNvGrpSpPr/>
          <p:nvPr/>
        </p:nvGrpSpPr>
        <p:grpSpPr>
          <a:xfrm>
            <a:off x="712922" y="4412936"/>
            <a:ext cx="5315918" cy="980451"/>
            <a:chOff x="2142047" y="3610280"/>
            <a:chExt cx="3694208" cy="735357"/>
          </a:xfrm>
        </p:grpSpPr>
        <p:sp>
          <p:nvSpPr>
            <p:cNvPr id="506" name="Shape 506"/>
            <p:cNvSpPr/>
            <p:nvPr/>
          </p:nvSpPr>
          <p:spPr>
            <a:xfrm>
              <a:off x="2142047" y="3610280"/>
              <a:ext cx="3694208" cy="735357"/>
            </a:xfrm>
            <a:prstGeom prst="rect">
              <a:avLst/>
            </a:prstGeom>
            <a:solidFill>
              <a:srgbClr val="E4D7ED"/>
            </a:solidFill>
            <a:ln w="127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Shape 507"/>
            <p:cNvSpPr txBox="1"/>
            <p:nvPr/>
          </p:nvSpPr>
          <p:spPr>
            <a:xfrm>
              <a:off x="2142047" y="3610280"/>
              <a:ext cx="3694208" cy="30777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 b="1" dirty="0" err="1">
                  <a:solidFill>
                    <a:schemeClr val="accent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TranslateTransition</a:t>
              </a:r>
              <a:endParaRPr lang="en-US" sz="1800" b="1" dirty="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508" name="Shape 508"/>
          <p:cNvGrpSpPr/>
          <p:nvPr/>
        </p:nvGrpSpPr>
        <p:grpSpPr>
          <a:xfrm>
            <a:off x="6111794" y="4412935"/>
            <a:ext cx="2389340" cy="980451"/>
            <a:chOff x="3305828" y="2513000"/>
            <a:chExt cx="3285801" cy="735357"/>
          </a:xfrm>
        </p:grpSpPr>
        <p:sp>
          <p:nvSpPr>
            <p:cNvPr id="509" name="Shape 509"/>
            <p:cNvSpPr/>
            <p:nvPr/>
          </p:nvSpPr>
          <p:spPr>
            <a:xfrm>
              <a:off x="3305828" y="2513000"/>
              <a:ext cx="3285801" cy="735357"/>
            </a:xfrm>
            <a:prstGeom prst="rect">
              <a:avLst/>
            </a:prstGeom>
            <a:solidFill>
              <a:srgbClr val="CDDEF5"/>
            </a:solidFill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Shape 510"/>
            <p:cNvSpPr txBox="1"/>
            <p:nvPr/>
          </p:nvSpPr>
          <p:spPr>
            <a:xfrm>
              <a:off x="3305830" y="2517400"/>
              <a:ext cx="32858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 b="1" dirty="0" err="1">
                  <a:solidFill>
                    <a:schemeClr val="accent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RotateTransition</a:t>
              </a:r>
              <a:endParaRPr lang="en-US" sz="1800" b="1" dirty="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511" name="Shape 511"/>
          <p:cNvGrpSpPr/>
          <p:nvPr/>
        </p:nvGrpSpPr>
        <p:grpSpPr>
          <a:xfrm>
            <a:off x="740288" y="5845240"/>
            <a:ext cx="1562650" cy="72000"/>
            <a:chOff x="796133" y="4214092"/>
            <a:chExt cx="1562650" cy="54002"/>
          </a:xfrm>
        </p:grpSpPr>
        <p:cxnSp>
          <p:nvCxnSpPr>
            <p:cNvPr id="512" name="Shape 512"/>
            <p:cNvCxnSpPr/>
            <p:nvPr/>
          </p:nvCxnSpPr>
          <p:spPr>
            <a:xfrm>
              <a:off x="832133" y="4237944"/>
              <a:ext cx="152665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</p:cxnSp>
        <p:sp>
          <p:nvSpPr>
            <p:cNvPr id="513" name="Shape 513"/>
            <p:cNvSpPr/>
            <p:nvPr/>
          </p:nvSpPr>
          <p:spPr>
            <a:xfrm>
              <a:off x="796133" y="4214092"/>
              <a:ext cx="72000" cy="5400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4" name="Shape 514"/>
          <p:cNvSpPr txBox="1"/>
          <p:nvPr/>
        </p:nvSpPr>
        <p:spPr>
          <a:xfrm>
            <a:off x="774181" y="5892665"/>
            <a:ext cx="628519" cy="492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tijd</a:t>
            </a:r>
            <a:endParaRPr lang="en-US" sz="2000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Shape 515"/>
          <p:cNvSpPr txBox="1"/>
          <p:nvPr/>
        </p:nvSpPr>
        <p:spPr>
          <a:xfrm>
            <a:off x="776287" y="4704362"/>
            <a:ext cx="1069500" cy="492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 ms</a:t>
            </a:r>
          </a:p>
        </p:txBody>
      </p:sp>
      <p:sp>
        <p:nvSpPr>
          <p:cNvPr id="516" name="Shape 516"/>
          <p:cNvSpPr txBox="1"/>
          <p:nvPr/>
        </p:nvSpPr>
        <p:spPr>
          <a:xfrm>
            <a:off x="6257012" y="4704362"/>
            <a:ext cx="941399" cy="492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 </a:t>
            </a:r>
            <a:r>
              <a:rPr lang="en-US" sz="18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ms</a:t>
            </a:r>
            <a:endParaRPr lang="en-US" sz="1800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Shape 517"/>
          <p:cNvSpPr txBox="1"/>
          <p:nvPr/>
        </p:nvSpPr>
        <p:spPr>
          <a:xfrm>
            <a:off x="4112064" y="6066346"/>
            <a:ext cx="1637808" cy="55142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Ze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hebben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beiden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slechts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 </a:t>
            </a: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cyclus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</a:p>
        </p:txBody>
      </p:sp>
      <p:cxnSp>
        <p:nvCxnSpPr>
          <p:cNvPr id="518" name="Shape 518"/>
          <p:cNvCxnSpPr>
            <a:stCxn id="517" idx="0"/>
          </p:cNvCxnSpPr>
          <p:nvPr/>
        </p:nvCxnSpPr>
        <p:spPr>
          <a:xfrm flipH="1" flipV="1">
            <a:off x="4007364" y="5300748"/>
            <a:ext cx="923604" cy="765598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519" name="Shape 519"/>
          <p:cNvCxnSpPr>
            <a:stCxn id="517" idx="0"/>
          </p:cNvCxnSpPr>
          <p:nvPr/>
        </p:nvCxnSpPr>
        <p:spPr>
          <a:xfrm flipV="1">
            <a:off x="4930968" y="5300748"/>
            <a:ext cx="1525596" cy="765598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520" name="Shape 520"/>
          <p:cNvSpPr txBox="1"/>
          <p:nvPr/>
        </p:nvSpPr>
        <p:spPr>
          <a:xfrm>
            <a:off x="578948" y="960279"/>
            <a:ext cx="7472422" cy="207739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tijdsduur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van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een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SequentialTransition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hoef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je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niet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in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te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stellen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som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van de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onderliggende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Transitions)</a:t>
            </a:r>
          </a:p>
          <a:p>
            <a:pPr marL="177800" marR="0" lvl="0" indent="-177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 </a:t>
            </a:r>
            <a:r>
              <a:rPr lang="en-US" sz="24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SequentialTransition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spelen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we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af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met </a:t>
            </a:r>
            <a:r>
              <a:rPr lang="en-US" sz="24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play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SequentialTransition</a:t>
            </a:r>
            <a:endParaRPr lang="nl-BE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>
            <a:spLocks noGrp="1"/>
          </p:cNvSpPr>
          <p:nvPr>
            <p:ph idx="1"/>
          </p:nvPr>
        </p:nvSpPr>
        <p:spPr>
          <a:xfrm>
            <a:off x="369276" y="1208765"/>
            <a:ext cx="8084400" cy="454885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25000"/>
              <a:buFont typeface="Arial"/>
              <a:buNone/>
            </a:pPr>
            <a:r>
              <a:rPr lang="en-US" sz="1800" b="0" i="1" u="none" strike="noStrike" cap="none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// ...</a:t>
            </a:r>
            <a:b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transition1.setCycleCount(</a:t>
            </a:r>
            <a:r>
              <a:rPr lang="en-US" sz="1800" b="0" i="0" u="none" strike="noStrike" cap="none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b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b="0" i="1" u="none" strike="noStrike" cap="none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// ...</a:t>
            </a:r>
            <a:b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b="0" i="1" u="none" strike="noStrike" cap="none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//transition1.play();</a:t>
            </a:r>
            <a:br>
              <a:rPr lang="en-US" sz="1800" b="0" i="1" u="none" strike="noStrike" cap="none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-US" sz="1800" b="0" i="1" u="none" strike="noStrike" cap="none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b="0" i="1" u="none" strike="noStrike" cap="none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// ...</a:t>
            </a:r>
            <a:b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transition2.setCycleCount(</a:t>
            </a:r>
            <a:r>
              <a:rPr lang="en-US" sz="1800" b="0" i="0" u="none" strike="noStrike" cap="none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b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b="0" i="1" u="none" strike="noStrike" cap="none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// ...</a:t>
            </a:r>
            <a:b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b="0" i="1" u="none" strike="noStrike" cap="none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//transition2.play();</a:t>
            </a:r>
            <a:br>
              <a:rPr lang="en-US" sz="1800" b="0" i="1" u="none" strike="noStrike" cap="none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-US" sz="1800" b="0" i="1" u="none" strike="noStrike" cap="none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b="1" i="0" u="none" strike="noStrike" cap="none" dirty="0" err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SequentialTransition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seqTransition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800" b="1" i="0" u="none" strike="noStrike" cap="none" dirty="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en-US" sz="1800" b="1" i="0" u="none" strike="noStrike" cap="none" dirty="0" err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SequentialTransition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b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seqTransition.setCycleCount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Timeline.</a:t>
            </a:r>
            <a:r>
              <a:rPr lang="en-US" sz="1800" b="1" i="1" u="none" strike="noStrike" cap="none" dirty="0" err="1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INDEFINITE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b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seqTransition.</a:t>
            </a:r>
            <a:r>
              <a:rPr lang="en-US" sz="1800" b="1" i="0" u="none" strike="noStrike" cap="none" dirty="0" err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getChildren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().</a:t>
            </a:r>
            <a:r>
              <a:rPr lang="en-US" sz="1800" b="1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(transition1);</a:t>
            </a:r>
            <a:b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seqTransition.</a:t>
            </a:r>
            <a:r>
              <a:rPr lang="en-US" sz="1800" b="1" i="0" u="none" strike="noStrike" cap="none" dirty="0" err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getChildren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().</a:t>
            </a:r>
            <a:r>
              <a:rPr lang="en-US" sz="1800" b="1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(transition2);</a:t>
            </a:r>
            <a:b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seqTransition.</a:t>
            </a:r>
            <a:r>
              <a:rPr lang="en-US" sz="1800" b="1" i="0" u="none" strike="noStrike" cap="none" dirty="0" err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play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</a:p>
        </p:txBody>
      </p:sp>
      <p:sp>
        <p:nvSpPr>
          <p:cNvPr id="527" name="Shape 527"/>
          <p:cNvSpPr txBox="1"/>
          <p:nvPr/>
        </p:nvSpPr>
        <p:spPr>
          <a:xfrm>
            <a:off x="4534511" y="865356"/>
            <a:ext cx="4457999" cy="2908481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Andere </a:t>
            </a: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Transition</a:t>
            </a: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 toevoegen via </a:t>
            </a: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getChildren().add(...)</a:t>
            </a:r>
          </a:p>
          <a:p>
            <a:pPr marL="177800" marR="0" lvl="0" indent="-177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Op </a:t>
            </a: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setCycleCount</a:t>
            </a: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na hoeven we bij </a:t>
            </a: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SequentialTransition</a:t>
            </a: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niet veel in te stellen.</a:t>
            </a:r>
          </a:p>
        </p:txBody>
      </p:sp>
      <p:sp>
        <p:nvSpPr>
          <p:cNvPr id="528" name="Shape 528"/>
          <p:cNvSpPr/>
          <p:nvPr/>
        </p:nvSpPr>
        <p:spPr>
          <a:xfrm rot="-479447">
            <a:off x="4043094" y="6050709"/>
            <a:ext cx="4245281" cy="409260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transition2.setCycleCount(</a:t>
            </a:r>
            <a:r>
              <a:rPr lang="en-US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</p:txBody>
      </p:sp>
      <p:pic>
        <p:nvPicPr>
          <p:cNvPr id="529" name="Shape 529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 rot="21093235">
            <a:off x="8069570" y="5534409"/>
            <a:ext cx="768214" cy="7269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SequentialTransition</a:t>
            </a:r>
            <a:endParaRPr lang="nl-B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Verdana"/>
              <a:buNone/>
            </a:pPr>
            <a:r>
              <a:rPr lang="en-US" sz="3200" b="1" i="0" u="none" strike="noStrike" cap="none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Animaties</a:t>
            </a:r>
            <a:r>
              <a:rPr lang="en-US" sz="3200" b="1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3200" b="1" i="0" u="none" strike="noStrike" cap="none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en</a:t>
            </a:r>
            <a:r>
              <a:rPr lang="en-US" sz="3200" b="1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CSS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 txBox="1">
            <a:spLocks noGrp="1"/>
          </p:cNvSpPr>
          <p:nvPr>
            <p:ph idx="1"/>
          </p:nvPr>
        </p:nvSpPr>
        <p:spPr>
          <a:xfrm>
            <a:off x="541946" y="1691115"/>
            <a:ext cx="7853192" cy="28006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Telkens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een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rechte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lijn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en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een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kwartslag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draaien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(90°).</a:t>
            </a:r>
          </a:p>
          <a:p>
            <a:pPr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 </a:t>
            </a:r>
            <a:r>
              <a:rPr lang="en-US" b="1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SequentialTransition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moet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in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totaal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acht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children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hebben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</a:p>
          <a:p>
            <a:pPr lvl="3"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Vier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TranslateTransition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</a:t>
            </a:r>
            <a:endParaRPr lang="en-US" sz="2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3"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Vier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RotateTransition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</a:t>
            </a:r>
            <a:endParaRPr lang="en-US" sz="2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Let op de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juiste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volgorde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</a:p>
        </p:txBody>
      </p:sp>
      <p:grpSp>
        <p:nvGrpSpPr>
          <p:cNvPr id="538" name="Shape 538"/>
          <p:cNvGrpSpPr/>
          <p:nvPr/>
        </p:nvGrpSpPr>
        <p:grpSpPr>
          <a:xfrm>
            <a:off x="462227" y="4725478"/>
            <a:ext cx="8117370" cy="1121576"/>
            <a:chOff x="2360950" y="3688398"/>
            <a:chExt cx="2256392" cy="737491"/>
          </a:xfrm>
        </p:grpSpPr>
        <p:sp>
          <p:nvSpPr>
            <p:cNvPr id="539" name="Shape 539"/>
            <p:cNvSpPr/>
            <p:nvPr/>
          </p:nvSpPr>
          <p:spPr>
            <a:xfrm>
              <a:off x="2360950" y="3690532"/>
              <a:ext cx="2256392" cy="735357"/>
            </a:xfrm>
            <a:prstGeom prst="rect">
              <a:avLst/>
            </a:prstGeom>
            <a:solidFill>
              <a:srgbClr val="FFFFCC"/>
            </a:solidFill>
            <a:ln w="12700" cap="flat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Shape 540"/>
            <p:cNvSpPr txBox="1"/>
            <p:nvPr/>
          </p:nvSpPr>
          <p:spPr>
            <a:xfrm>
              <a:off x="2360950" y="3688398"/>
              <a:ext cx="2256392" cy="30777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 b="1" dirty="0" err="1">
                  <a:solidFill>
                    <a:srgbClr val="FFC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SequentialTransition</a:t>
              </a:r>
              <a:endParaRPr lang="en-US" sz="1800" b="1" dirty="0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541" name="Shape 541"/>
          <p:cNvGrpSpPr/>
          <p:nvPr/>
        </p:nvGrpSpPr>
        <p:grpSpPr>
          <a:xfrm>
            <a:off x="469946" y="6036366"/>
            <a:ext cx="1562650" cy="72000"/>
            <a:chOff x="796133" y="4214306"/>
            <a:chExt cx="1562650" cy="54002"/>
          </a:xfrm>
        </p:grpSpPr>
        <p:cxnSp>
          <p:nvCxnSpPr>
            <p:cNvPr id="542" name="Shape 542"/>
            <p:cNvCxnSpPr/>
            <p:nvPr/>
          </p:nvCxnSpPr>
          <p:spPr>
            <a:xfrm>
              <a:off x="832133" y="4237944"/>
              <a:ext cx="152665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</p:cxnSp>
        <p:sp>
          <p:nvSpPr>
            <p:cNvPr id="543" name="Shape 543"/>
            <p:cNvSpPr/>
            <p:nvPr/>
          </p:nvSpPr>
          <p:spPr>
            <a:xfrm>
              <a:off x="796133" y="4214306"/>
              <a:ext cx="72000" cy="5400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4" name="Shape 544"/>
          <p:cNvSpPr txBox="1"/>
          <p:nvPr/>
        </p:nvSpPr>
        <p:spPr>
          <a:xfrm>
            <a:off x="843455" y="6164057"/>
            <a:ext cx="665707" cy="492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tijd</a:t>
            </a:r>
            <a:endParaRPr lang="en-US" sz="2000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5" name="Shape 545"/>
          <p:cNvGrpSpPr/>
          <p:nvPr/>
        </p:nvGrpSpPr>
        <p:grpSpPr>
          <a:xfrm>
            <a:off x="505949" y="5129441"/>
            <a:ext cx="1326042" cy="619584"/>
            <a:chOff x="505945" y="3588090"/>
            <a:chExt cx="1687506" cy="464700"/>
          </a:xfrm>
        </p:grpSpPr>
        <p:grpSp>
          <p:nvGrpSpPr>
            <p:cNvPr id="546" name="Shape 546"/>
            <p:cNvGrpSpPr/>
            <p:nvPr/>
          </p:nvGrpSpPr>
          <p:grpSpPr>
            <a:xfrm>
              <a:off x="525791" y="3588090"/>
              <a:ext cx="1667660" cy="464699"/>
              <a:chOff x="2142047" y="3610280"/>
              <a:chExt cx="3694208" cy="464699"/>
            </a:xfrm>
          </p:grpSpPr>
          <p:sp>
            <p:nvSpPr>
              <p:cNvPr id="547" name="Shape 547"/>
              <p:cNvSpPr/>
              <p:nvPr/>
            </p:nvSpPr>
            <p:spPr>
              <a:xfrm>
                <a:off x="2142047" y="3610280"/>
                <a:ext cx="3694208" cy="464699"/>
              </a:xfrm>
              <a:prstGeom prst="rect">
                <a:avLst/>
              </a:prstGeom>
              <a:solidFill>
                <a:srgbClr val="E4D7ED"/>
              </a:solidFill>
              <a:ln w="127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" name="Shape 548"/>
              <p:cNvSpPr txBox="1"/>
              <p:nvPr/>
            </p:nvSpPr>
            <p:spPr>
              <a:xfrm>
                <a:off x="2142047" y="3610280"/>
                <a:ext cx="3694208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-US" sz="1000" b="1" dirty="0" err="1">
                    <a:solidFill>
                      <a:schemeClr val="accent2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Tr.Tr</a:t>
                </a:r>
                <a:r>
                  <a:rPr lang="en-US" sz="1000" b="1" dirty="0">
                    <a:solidFill>
                      <a:schemeClr val="accent2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.</a:t>
                </a:r>
              </a:p>
            </p:txBody>
          </p:sp>
        </p:grpSp>
        <p:sp>
          <p:nvSpPr>
            <p:cNvPr id="549" name="Shape 549"/>
            <p:cNvSpPr txBox="1"/>
            <p:nvPr/>
          </p:nvSpPr>
          <p:spPr>
            <a:xfrm>
              <a:off x="505945" y="3806569"/>
              <a:ext cx="1687505" cy="24622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0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1000 ms</a:t>
              </a:r>
            </a:p>
          </p:txBody>
        </p:sp>
      </p:grpSp>
      <p:grpSp>
        <p:nvGrpSpPr>
          <p:cNvPr id="550" name="Shape 550"/>
          <p:cNvGrpSpPr/>
          <p:nvPr/>
        </p:nvGrpSpPr>
        <p:grpSpPr>
          <a:xfrm>
            <a:off x="1852113" y="5129266"/>
            <a:ext cx="649589" cy="619538"/>
            <a:chOff x="5978262" y="3588091"/>
            <a:chExt cx="949692" cy="735357"/>
          </a:xfrm>
        </p:grpSpPr>
        <p:grpSp>
          <p:nvGrpSpPr>
            <p:cNvPr id="551" name="Shape 551"/>
            <p:cNvGrpSpPr/>
            <p:nvPr/>
          </p:nvGrpSpPr>
          <p:grpSpPr>
            <a:xfrm>
              <a:off x="5986672" y="3588091"/>
              <a:ext cx="941282" cy="735357"/>
              <a:chOff x="3305828" y="2513000"/>
              <a:chExt cx="3285801" cy="735357"/>
            </a:xfrm>
          </p:grpSpPr>
          <p:sp>
            <p:nvSpPr>
              <p:cNvPr id="552" name="Shape 552"/>
              <p:cNvSpPr/>
              <p:nvPr/>
            </p:nvSpPr>
            <p:spPr>
              <a:xfrm>
                <a:off x="3305828" y="2513000"/>
                <a:ext cx="3285801" cy="735357"/>
              </a:xfrm>
              <a:prstGeom prst="rect">
                <a:avLst/>
              </a:prstGeom>
              <a:solidFill>
                <a:srgbClr val="CDDEF5"/>
              </a:solidFill>
              <a:ln w="1270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Shape 553"/>
              <p:cNvSpPr txBox="1"/>
              <p:nvPr/>
            </p:nvSpPr>
            <p:spPr>
              <a:xfrm>
                <a:off x="3305828" y="2517400"/>
                <a:ext cx="3285801" cy="3896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-US" sz="1000" b="1">
                    <a:solidFill>
                      <a:schemeClr val="accent3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Ro.Tr.</a:t>
                </a:r>
              </a:p>
            </p:txBody>
          </p:sp>
        </p:grpSp>
        <p:sp>
          <p:nvSpPr>
            <p:cNvPr id="554" name="Shape 554"/>
            <p:cNvSpPr txBox="1"/>
            <p:nvPr/>
          </p:nvSpPr>
          <p:spPr>
            <a:xfrm>
              <a:off x="5978262" y="3941821"/>
              <a:ext cx="941283" cy="24622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0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300 ms</a:t>
              </a:r>
            </a:p>
          </p:txBody>
        </p:sp>
      </p:grpSp>
      <p:grpSp>
        <p:nvGrpSpPr>
          <p:cNvPr id="555" name="Shape 555"/>
          <p:cNvGrpSpPr/>
          <p:nvPr/>
        </p:nvGrpSpPr>
        <p:grpSpPr>
          <a:xfrm>
            <a:off x="2512089" y="5129441"/>
            <a:ext cx="1326042" cy="619584"/>
            <a:chOff x="505945" y="3588090"/>
            <a:chExt cx="1687506" cy="464700"/>
          </a:xfrm>
        </p:grpSpPr>
        <p:grpSp>
          <p:nvGrpSpPr>
            <p:cNvPr id="556" name="Shape 556"/>
            <p:cNvGrpSpPr/>
            <p:nvPr/>
          </p:nvGrpSpPr>
          <p:grpSpPr>
            <a:xfrm>
              <a:off x="525791" y="3588090"/>
              <a:ext cx="1667660" cy="464699"/>
              <a:chOff x="2142047" y="3610280"/>
              <a:chExt cx="3694208" cy="464699"/>
            </a:xfrm>
          </p:grpSpPr>
          <p:sp>
            <p:nvSpPr>
              <p:cNvPr id="557" name="Shape 557"/>
              <p:cNvSpPr/>
              <p:nvPr/>
            </p:nvSpPr>
            <p:spPr>
              <a:xfrm>
                <a:off x="2142047" y="3610280"/>
                <a:ext cx="3694208" cy="464699"/>
              </a:xfrm>
              <a:prstGeom prst="rect">
                <a:avLst/>
              </a:prstGeom>
              <a:solidFill>
                <a:srgbClr val="E4D7ED"/>
              </a:solidFill>
              <a:ln w="127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Shape 558"/>
              <p:cNvSpPr txBox="1"/>
              <p:nvPr/>
            </p:nvSpPr>
            <p:spPr>
              <a:xfrm>
                <a:off x="2142047" y="3610280"/>
                <a:ext cx="3694208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-US" sz="1000" b="1">
                    <a:solidFill>
                      <a:schemeClr val="accent2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Tr.Tr.</a:t>
                </a:r>
              </a:p>
            </p:txBody>
          </p:sp>
        </p:grpSp>
        <p:sp>
          <p:nvSpPr>
            <p:cNvPr id="559" name="Shape 559"/>
            <p:cNvSpPr txBox="1"/>
            <p:nvPr/>
          </p:nvSpPr>
          <p:spPr>
            <a:xfrm>
              <a:off x="505945" y="3806569"/>
              <a:ext cx="1687505" cy="24622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0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1000 ms</a:t>
              </a:r>
            </a:p>
          </p:txBody>
        </p:sp>
      </p:grpSp>
      <p:grpSp>
        <p:nvGrpSpPr>
          <p:cNvPr id="560" name="Shape 560"/>
          <p:cNvGrpSpPr/>
          <p:nvPr/>
        </p:nvGrpSpPr>
        <p:grpSpPr>
          <a:xfrm>
            <a:off x="3858253" y="5129266"/>
            <a:ext cx="649589" cy="619538"/>
            <a:chOff x="5978262" y="3588091"/>
            <a:chExt cx="949692" cy="735357"/>
          </a:xfrm>
        </p:grpSpPr>
        <p:grpSp>
          <p:nvGrpSpPr>
            <p:cNvPr id="561" name="Shape 561"/>
            <p:cNvGrpSpPr/>
            <p:nvPr/>
          </p:nvGrpSpPr>
          <p:grpSpPr>
            <a:xfrm>
              <a:off x="5986672" y="3588091"/>
              <a:ext cx="941282" cy="735357"/>
              <a:chOff x="3305828" y="2513000"/>
              <a:chExt cx="3285801" cy="735357"/>
            </a:xfrm>
          </p:grpSpPr>
          <p:sp>
            <p:nvSpPr>
              <p:cNvPr id="562" name="Shape 562"/>
              <p:cNvSpPr/>
              <p:nvPr/>
            </p:nvSpPr>
            <p:spPr>
              <a:xfrm>
                <a:off x="3305828" y="2513000"/>
                <a:ext cx="3285801" cy="735357"/>
              </a:xfrm>
              <a:prstGeom prst="rect">
                <a:avLst/>
              </a:prstGeom>
              <a:solidFill>
                <a:srgbClr val="CDDEF5"/>
              </a:solidFill>
              <a:ln w="1270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Shape 563"/>
              <p:cNvSpPr txBox="1"/>
              <p:nvPr/>
            </p:nvSpPr>
            <p:spPr>
              <a:xfrm>
                <a:off x="3305828" y="2517400"/>
                <a:ext cx="3285801" cy="3896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-US" sz="1000" b="1">
                    <a:solidFill>
                      <a:schemeClr val="accent3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Ro.Tr.</a:t>
                </a:r>
              </a:p>
            </p:txBody>
          </p:sp>
        </p:grpSp>
        <p:sp>
          <p:nvSpPr>
            <p:cNvPr id="564" name="Shape 564"/>
            <p:cNvSpPr txBox="1"/>
            <p:nvPr/>
          </p:nvSpPr>
          <p:spPr>
            <a:xfrm>
              <a:off x="5978262" y="3941821"/>
              <a:ext cx="941283" cy="24622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0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300 ms</a:t>
              </a:r>
            </a:p>
          </p:txBody>
        </p:sp>
      </p:grpSp>
      <p:grpSp>
        <p:nvGrpSpPr>
          <p:cNvPr id="565" name="Shape 565"/>
          <p:cNvGrpSpPr/>
          <p:nvPr/>
        </p:nvGrpSpPr>
        <p:grpSpPr>
          <a:xfrm>
            <a:off x="4517115" y="5129441"/>
            <a:ext cx="1326042" cy="619584"/>
            <a:chOff x="505945" y="3588090"/>
            <a:chExt cx="1687506" cy="464700"/>
          </a:xfrm>
        </p:grpSpPr>
        <p:grpSp>
          <p:nvGrpSpPr>
            <p:cNvPr id="566" name="Shape 566"/>
            <p:cNvGrpSpPr/>
            <p:nvPr/>
          </p:nvGrpSpPr>
          <p:grpSpPr>
            <a:xfrm>
              <a:off x="525791" y="3588090"/>
              <a:ext cx="1667660" cy="464699"/>
              <a:chOff x="2142047" y="3610280"/>
              <a:chExt cx="3694208" cy="464699"/>
            </a:xfrm>
          </p:grpSpPr>
          <p:sp>
            <p:nvSpPr>
              <p:cNvPr id="567" name="Shape 567"/>
              <p:cNvSpPr/>
              <p:nvPr/>
            </p:nvSpPr>
            <p:spPr>
              <a:xfrm>
                <a:off x="2142047" y="3610280"/>
                <a:ext cx="3694208" cy="464699"/>
              </a:xfrm>
              <a:prstGeom prst="rect">
                <a:avLst/>
              </a:prstGeom>
              <a:solidFill>
                <a:srgbClr val="E4D7ED"/>
              </a:solidFill>
              <a:ln w="127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Shape 568"/>
              <p:cNvSpPr txBox="1"/>
              <p:nvPr/>
            </p:nvSpPr>
            <p:spPr>
              <a:xfrm>
                <a:off x="2142047" y="3610280"/>
                <a:ext cx="3694208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-US" sz="1000" b="1">
                    <a:solidFill>
                      <a:schemeClr val="accent2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Tr.Tr.</a:t>
                </a:r>
              </a:p>
            </p:txBody>
          </p:sp>
        </p:grpSp>
        <p:sp>
          <p:nvSpPr>
            <p:cNvPr id="569" name="Shape 569"/>
            <p:cNvSpPr txBox="1"/>
            <p:nvPr/>
          </p:nvSpPr>
          <p:spPr>
            <a:xfrm>
              <a:off x="505945" y="3806569"/>
              <a:ext cx="1687505" cy="24622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0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1000 ms</a:t>
              </a:r>
            </a:p>
          </p:txBody>
        </p:sp>
      </p:grpSp>
      <p:grpSp>
        <p:nvGrpSpPr>
          <p:cNvPr id="570" name="Shape 570"/>
          <p:cNvGrpSpPr/>
          <p:nvPr/>
        </p:nvGrpSpPr>
        <p:grpSpPr>
          <a:xfrm>
            <a:off x="5863279" y="5129266"/>
            <a:ext cx="649589" cy="619538"/>
            <a:chOff x="5978262" y="3588091"/>
            <a:chExt cx="949692" cy="735357"/>
          </a:xfrm>
        </p:grpSpPr>
        <p:grpSp>
          <p:nvGrpSpPr>
            <p:cNvPr id="571" name="Shape 571"/>
            <p:cNvGrpSpPr/>
            <p:nvPr/>
          </p:nvGrpSpPr>
          <p:grpSpPr>
            <a:xfrm>
              <a:off x="5986672" y="3588091"/>
              <a:ext cx="941282" cy="735357"/>
              <a:chOff x="3305828" y="2513000"/>
              <a:chExt cx="3285801" cy="735357"/>
            </a:xfrm>
          </p:grpSpPr>
          <p:sp>
            <p:nvSpPr>
              <p:cNvPr id="572" name="Shape 572"/>
              <p:cNvSpPr/>
              <p:nvPr/>
            </p:nvSpPr>
            <p:spPr>
              <a:xfrm>
                <a:off x="3305828" y="2513000"/>
                <a:ext cx="3285801" cy="735357"/>
              </a:xfrm>
              <a:prstGeom prst="rect">
                <a:avLst/>
              </a:prstGeom>
              <a:solidFill>
                <a:srgbClr val="CDDEF5"/>
              </a:solidFill>
              <a:ln w="1270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Shape 573"/>
              <p:cNvSpPr txBox="1"/>
              <p:nvPr/>
            </p:nvSpPr>
            <p:spPr>
              <a:xfrm>
                <a:off x="3305828" y="2517400"/>
                <a:ext cx="3285801" cy="3896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-US" sz="1000" b="1">
                    <a:solidFill>
                      <a:schemeClr val="accent3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Ro.Tr.</a:t>
                </a:r>
              </a:p>
            </p:txBody>
          </p:sp>
        </p:grpSp>
        <p:sp>
          <p:nvSpPr>
            <p:cNvPr id="574" name="Shape 574"/>
            <p:cNvSpPr txBox="1"/>
            <p:nvPr/>
          </p:nvSpPr>
          <p:spPr>
            <a:xfrm>
              <a:off x="5978262" y="3941821"/>
              <a:ext cx="941283" cy="24622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0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300 ms</a:t>
              </a:r>
            </a:p>
          </p:txBody>
        </p:sp>
      </p:grpSp>
      <p:grpSp>
        <p:nvGrpSpPr>
          <p:cNvPr id="575" name="Shape 575"/>
          <p:cNvGrpSpPr/>
          <p:nvPr/>
        </p:nvGrpSpPr>
        <p:grpSpPr>
          <a:xfrm>
            <a:off x="6523255" y="5129441"/>
            <a:ext cx="1326042" cy="619584"/>
            <a:chOff x="505945" y="3588090"/>
            <a:chExt cx="1687506" cy="464700"/>
          </a:xfrm>
        </p:grpSpPr>
        <p:grpSp>
          <p:nvGrpSpPr>
            <p:cNvPr id="576" name="Shape 576"/>
            <p:cNvGrpSpPr/>
            <p:nvPr/>
          </p:nvGrpSpPr>
          <p:grpSpPr>
            <a:xfrm>
              <a:off x="525791" y="3588090"/>
              <a:ext cx="1667660" cy="464699"/>
              <a:chOff x="2142047" y="3610280"/>
              <a:chExt cx="3694208" cy="464699"/>
            </a:xfrm>
          </p:grpSpPr>
          <p:sp>
            <p:nvSpPr>
              <p:cNvPr id="577" name="Shape 577"/>
              <p:cNvSpPr/>
              <p:nvPr/>
            </p:nvSpPr>
            <p:spPr>
              <a:xfrm>
                <a:off x="2142047" y="3610280"/>
                <a:ext cx="3694208" cy="464699"/>
              </a:xfrm>
              <a:prstGeom prst="rect">
                <a:avLst/>
              </a:prstGeom>
              <a:solidFill>
                <a:srgbClr val="E4D7ED"/>
              </a:solidFill>
              <a:ln w="127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Shape 578"/>
              <p:cNvSpPr txBox="1"/>
              <p:nvPr/>
            </p:nvSpPr>
            <p:spPr>
              <a:xfrm>
                <a:off x="2142047" y="3610280"/>
                <a:ext cx="3694208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-US" sz="1000" b="1">
                    <a:solidFill>
                      <a:schemeClr val="accent2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Tr.Tr.</a:t>
                </a:r>
              </a:p>
            </p:txBody>
          </p:sp>
        </p:grpSp>
        <p:sp>
          <p:nvSpPr>
            <p:cNvPr id="579" name="Shape 579"/>
            <p:cNvSpPr txBox="1"/>
            <p:nvPr/>
          </p:nvSpPr>
          <p:spPr>
            <a:xfrm>
              <a:off x="505945" y="3806569"/>
              <a:ext cx="1687505" cy="24622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0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1000 ms</a:t>
              </a:r>
            </a:p>
          </p:txBody>
        </p:sp>
      </p:grpSp>
      <p:grpSp>
        <p:nvGrpSpPr>
          <p:cNvPr id="580" name="Shape 580"/>
          <p:cNvGrpSpPr/>
          <p:nvPr/>
        </p:nvGrpSpPr>
        <p:grpSpPr>
          <a:xfrm>
            <a:off x="7869419" y="5129266"/>
            <a:ext cx="649589" cy="619538"/>
            <a:chOff x="5978262" y="3588091"/>
            <a:chExt cx="949692" cy="735357"/>
          </a:xfrm>
        </p:grpSpPr>
        <p:grpSp>
          <p:nvGrpSpPr>
            <p:cNvPr id="581" name="Shape 581"/>
            <p:cNvGrpSpPr/>
            <p:nvPr/>
          </p:nvGrpSpPr>
          <p:grpSpPr>
            <a:xfrm>
              <a:off x="5986672" y="3588091"/>
              <a:ext cx="941282" cy="735357"/>
              <a:chOff x="3305828" y="2513000"/>
              <a:chExt cx="3285801" cy="735357"/>
            </a:xfrm>
          </p:grpSpPr>
          <p:sp>
            <p:nvSpPr>
              <p:cNvPr id="582" name="Shape 582"/>
              <p:cNvSpPr/>
              <p:nvPr/>
            </p:nvSpPr>
            <p:spPr>
              <a:xfrm>
                <a:off x="3305828" y="2513000"/>
                <a:ext cx="3285801" cy="735357"/>
              </a:xfrm>
              <a:prstGeom prst="rect">
                <a:avLst/>
              </a:prstGeom>
              <a:solidFill>
                <a:srgbClr val="CDDEF5"/>
              </a:solidFill>
              <a:ln w="1270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Shape 583"/>
              <p:cNvSpPr txBox="1"/>
              <p:nvPr/>
            </p:nvSpPr>
            <p:spPr>
              <a:xfrm>
                <a:off x="3305828" y="2517400"/>
                <a:ext cx="3285801" cy="3896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-US" sz="1000" b="1">
                    <a:solidFill>
                      <a:schemeClr val="accent3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Ro.Tr.</a:t>
                </a:r>
              </a:p>
            </p:txBody>
          </p:sp>
        </p:grpSp>
        <p:sp>
          <p:nvSpPr>
            <p:cNvPr id="584" name="Shape 584"/>
            <p:cNvSpPr txBox="1"/>
            <p:nvPr/>
          </p:nvSpPr>
          <p:spPr>
            <a:xfrm>
              <a:off x="5978262" y="3941821"/>
              <a:ext cx="941283" cy="24622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0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300 ms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Opdracht</a:t>
            </a:r>
            <a:endParaRPr lang="nl-BE" dirty="0"/>
          </a:p>
        </p:txBody>
      </p:sp>
      <p:pic>
        <p:nvPicPr>
          <p:cNvPr id="53" name="Shape 767" descr="exercise-clip-art--exercise-clipart-9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3993" y="188310"/>
            <a:ext cx="1411000" cy="9560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84148" y="860118"/>
            <a:ext cx="7345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Werk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de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applicatie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verder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af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zodat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de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paarse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rechthoek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langs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de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vier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vakjes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gaat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idx="1"/>
          </p:nvPr>
        </p:nvSpPr>
        <p:spPr>
          <a:xfrm>
            <a:off x="628650" y="818084"/>
            <a:ext cx="6988767" cy="5818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AutoNum type="arabicPeriod"/>
            </a:pPr>
            <a:r>
              <a:rPr lang="en-US" b="1" i="0" u="none" strike="noStrike" cap="none" dirty="0">
                <a:solidFill>
                  <a:schemeClr val="bg1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b="1" i="0" u="none" strike="noStrike" cap="none" dirty="0" err="1">
                <a:latin typeface="Verdana"/>
                <a:ea typeface="Verdana"/>
                <a:cs typeface="Verdana"/>
                <a:sym typeface="Verdana"/>
              </a:rPr>
              <a:t>Animaties</a:t>
            </a:r>
            <a:endParaRPr lang="en-US" b="1" dirty="0">
              <a:latin typeface="Verdana"/>
              <a:ea typeface="Verdana"/>
              <a:cs typeface="Verdana"/>
              <a:sym typeface="Verdana"/>
            </a:endParaRPr>
          </a:p>
          <a:p>
            <a:pPr lvl="2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ct val="100000"/>
            </a:pPr>
            <a:r>
              <a:rPr lang="en-US" sz="24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Animation – Transition</a:t>
            </a:r>
          </a:p>
          <a:p>
            <a:pPr lvl="2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ct val="100000"/>
            </a:pPr>
            <a:r>
              <a:rPr lang="en-US" sz="2400" b="0" i="0" u="none" strike="noStrike" cap="none" dirty="0" err="1">
                <a:solidFill>
                  <a:schemeClr val="bg1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TranslateTransition</a:t>
            </a:r>
            <a:endParaRPr lang="en-US" sz="2400" b="0" i="0" u="none" strike="noStrike" cap="none" dirty="0">
              <a:solidFill>
                <a:schemeClr val="bg1">
                  <a:lumMod val="50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2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ct val="100000"/>
            </a:pPr>
            <a:r>
              <a:rPr lang="en-US" sz="2400" b="0" i="0" u="none" strike="noStrike" cap="none" dirty="0" err="1">
                <a:solidFill>
                  <a:schemeClr val="bg1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RotateTransition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2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ct val="100000"/>
            </a:pPr>
            <a:r>
              <a:rPr lang="en-US" sz="2400" b="0" i="0" u="none" strike="noStrike" cap="none" dirty="0" err="1">
                <a:solidFill>
                  <a:schemeClr val="bg1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SequentialTransition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2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ct val="100000"/>
            </a:pPr>
            <a:r>
              <a:rPr lang="en-US" sz="2400" b="0" i="0" u="none" strike="noStrike" cap="none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Andere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Transitions</a:t>
            </a:r>
          </a:p>
          <a:p>
            <a:pPr lvl="2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ct val="100000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Eigen Transitions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maken</a:t>
            </a:r>
            <a:endParaRPr lang="en-US" sz="2400" b="0" i="0" u="none" strike="noStrike" cap="none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2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ct val="100000"/>
            </a:pPr>
            <a:r>
              <a:rPr lang="en-US" sz="24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Timeline</a:t>
            </a:r>
            <a:endParaRPr lang="en-US" sz="2400" b="0" i="0" u="none" strike="noStrike" cap="none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28600" marR="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AutoNum type="arabicPeriod"/>
            </a:pPr>
            <a:r>
              <a:rPr lang="en-US" b="1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CSS</a:t>
            </a:r>
            <a:endParaRPr lang="en-US" b="1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2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ct val="100000"/>
            </a:pPr>
            <a:r>
              <a:rPr lang="en-US" sz="2400" b="0" i="0" u="none" strike="noStrike" cap="none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getStylesheets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().add(…)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en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setStyle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(…)</a:t>
            </a:r>
          </a:p>
          <a:p>
            <a:pPr lvl="2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ct val="100000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Selectors</a:t>
            </a:r>
            <a:endParaRPr lang="en-US" sz="2400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2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ct val="100000"/>
            </a:pPr>
            <a:r>
              <a:rPr lang="en-US" sz="2400" b="0" i="0" u="none" strike="noStrike" cap="none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Eigenschappen</a:t>
            </a:r>
            <a:endParaRPr lang="en-US" sz="2400" b="0" i="0" u="none" strike="noStrike" cap="none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endParaRPr b="1" i="0" u="none" strike="noStrike" cap="none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57188" marR="0" lvl="1" indent="-179388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63550" marR="0" lvl="1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22" name="Shape 3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2985" y="942688"/>
            <a:ext cx="1409700" cy="1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Agenda deze week</a:t>
            </a:r>
          </a:p>
        </p:txBody>
      </p:sp>
      <p:sp>
        <p:nvSpPr>
          <p:cNvPr id="5" name="Rectangle 4"/>
          <p:cNvSpPr/>
          <p:nvPr/>
        </p:nvSpPr>
        <p:spPr>
          <a:xfrm>
            <a:off x="578947" y="3213316"/>
            <a:ext cx="4850809" cy="4847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78808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Shape 589"/>
          <p:cNvGrpSpPr/>
          <p:nvPr/>
        </p:nvGrpSpPr>
        <p:grpSpPr>
          <a:xfrm>
            <a:off x="541908" y="3291464"/>
            <a:ext cx="8295318" cy="2388232"/>
            <a:chOff x="1325879" y="2712719"/>
            <a:chExt cx="7109460" cy="701039"/>
          </a:xfrm>
        </p:grpSpPr>
        <p:sp>
          <p:nvSpPr>
            <p:cNvPr id="590" name="Shape 590"/>
            <p:cNvSpPr/>
            <p:nvPr/>
          </p:nvSpPr>
          <p:spPr>
            <a:xfrm>
              <a:off x="1325879" y="2712719"/>
              <a:ext cx="7109460" cy="701039"/>
            </a:xfrm>
            <a:prstGeom prst="rect">
              <a:avLst/>
            </a:prstGeom>
            <a:solidFill>
              <a:srgbClr val="B5FFC7"/>
            </a:solidFill>
            <a:ln w="127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Shape 591"/>
            <p:cNvSpPr txBox="1"/>
            <p:nvPr/>
          </p:nvSpPr>
          <p:spPr>
            <a:xfrm>
              <a:off x="1325879" y="2716928"/>
              <a:ext cx="5405035" cy="30777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 b="1" dirty="0" err="1">
                  <a:solidFill>
                    <a:schemeClr val="accent5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ParallelTransition</a:t>
              </a:r>
              <a:endParaRPr lang="en-US" sz="1800" b="1" dirty="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sp>
        <p:nvSpPr>
          <p:cNvPr id="593" name="Shape 593"/>
          <p:cNvSpPr txBox="1">
            <a:spLocks noGrp="1"/>
          </p:cNvSpPr>
          <p:nvPr>
            <p:ph idx="1"/>
          </p:nvPr>
        </p:nvSpPr>
        <p:spPr>
          <a:xfrm>
            <a:off x="578947" y="849893"/>
            <a:ext cx="7844382" cy="22454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1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PathTransition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verplaatsen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volgens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een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kan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een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gebogen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lijn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zijn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!)</a:t>
            </a:r>
          </a:p>
          <a:p>
            <a:pPr marL="177800" marR="0" lvl="0" indent="-177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1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ScaleTransition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vergroten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/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verkleinen</a:t>
            </a:r>
            <a:endParaRPr lang="en-US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77800" marR="0" lvl="0" indent="-177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1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ParallelTransition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en-US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Transition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 </a:t>
            </a:r>
            <a:r>
              <a:rPr lang="en-US" b="1" i="0" u="none" strike="noStrike" cap="none" dirty="0" err="1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rPr>
              <a:t>tegelijk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afspelen</a:t>
            </a:r>
            <a:endParaRPr lang="en-US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594" name="Shape 594"/>
          <p:cNvGrpSpPr/>
          <p:nvPr/>
        </p:nvGrpSpPr>
        <p:grpSpPr>
          <a:xfrm>
            <a:off x="530907" y="5964980"/>
            <a:ext cx="1562650" cy="72000"/>
            <a:chOff x="796133" y="4214106"/>
            <a:chExt cx="1562650" cy="54002"/>
          </a:xfrm>
        </p:grpSpPr>
        <p:cxnSp>
          <p:nvCxnSpPr>
            <p:cNvPr id="595" name="Shape 595"/>
            <p:cNvCxnSpPr/>
            <p:nvPr/>
          </p:nvCxnSpPr>
          <p:spPr>
            <a:xfrm>
              <a:off x="832133" y="4237944"/>
              <a:ext cx="152665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</p:cxnSp>
        <p:sp>
          <p:nvSpPr>
            <p:cNvPr id="596" name="Shape 596"/>
            <p:cNvSpPr/>
            <p:nvPr/>
          </p:nvSpPr>
          <p:spPr>
            <a:xfrm>
              <a:off x="796133" y="4214106"/>
              <a:ext cx="72000" cy="5400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7" name="Shape 597"/>
          <p:cNvSpPr txBox="1"/>
          <p:nvPr/>
        </p:nvSpPr>
        <p:spPr>
          <a:xfrm>
            <a:off x="914400" y="6092937"/>
            <a:ext cx="655723" cy="492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tijd</a:t>
            </a:r>
            <a:endParaRPr lang="en-US" sz="2000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8" name="Shape 598"/>
          <p:cNvGrpSpPr/>
          <p:nvPr/>
        </p:nvGrpSpPr>
        <p:grpSpPr>
          <a:xfrm>
            <a:off x="626012" y="3678349"/>
            <a:ext cx="8121859" cy="1079624"/>
            <a:chOff x="1418469" y="3597915"/>
            <a:chExt cx="4883272" cy="1067666"/>
          </a:xfrm>
        </p:grpSpPr>
        <p:grpSp>
          <p:nvGrpSpPr>
            <p:cNvPr id="599" name="Shape 599"/>
            <p:cNvGrpSpPr/>
            <p:nvPr/>
          </p:nvGrpSpPr>
          <p:grpSpPr>
            <a:xfrm>
              <a:off x="1418469" y="3597915"/>
              <a:ext cx="4883272" cy="1067666"/>
              <a:chOff x="2360950" y="3688398"/>
              <a:chExt cx="2256392" cy="737491"/>
            </a:xfrm>
          </p:grpSpPr>
          <p:sp>
            <p:nvSpPr>
              <p:cNvPr id="600" name="Shape 600"/>
              <p:cNvSpPr/>
              <p:nvPr/>
            </p:nvSpPr>
            <p:spPr>
              <a:xfrm>
                <a:off x="2360950" y="3690532"/>
                <a:ext cx="2256392" cy="735357"/>
              </a:xfrm>
              <a:prstGeom prst="rect">
                <a:avLst/>
              </a:prstGeom>
              <a:solidFill>
                <a:srgbClr val="FFFFCC"/>
              </a:solidFill>
              <a:ln w="12700" cap="flat" cmpd="sng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Shape 601"/>
              <p:cNvSpPr txBox="1"/>
              <p:nvPr/>
            </p:nvSpPr>
            <p:spPr>
              <a:xfrm>
                <a:off x="2360950" y="3688398"/>
                <a:ext cx="225639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-US" sz="1800" b="1" dirty="0" err="1">
                    <a:solidFill>
                      <a:srgbClr val="FFC00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SequentialTransition</a:t>
                </a:r>
                <a:endParaRPr lang="en-US" sz="1800" b="1" dirty="0">
                  <a:solidFill>
                    <a:srgbClr val="FFC000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grpSp>
          <p:nvGrpSpPr>
            <p:cNvPr id="602" name="Shape 602"/>
            <p:cNvGrpSpPr/>
            <p:nvPr/>
          </p:nvGrpSpPr>
          <p:grpSpPr>
            <a:xfrm>
              <a:off x="3044248" y="3929652"/>
              <a:ext cx="1470687" cy="668592"/>
              <a:chOff x="4201762" y="3677044"/>
              <a:chExt cx="1929515" cy="668592"/>
            </a:xfrm>
          </p:grpSpPr>
          <p:sp>
            <p:nvSpPr>
              <p:cNvPr id="603" name="Shape 603"/>
              <p:cNvSpPr/>
              <p:nvPr/>
            </p:nvSpPr>
            <p:spPr>
              <a:xfrm>
                <a:off x="4201762" y="3686416"/>
                <a:ext cx="1929515" cy="659220"/>
              </a:xfrm>
              <a:prstGeom prst="rect">
                <a:avLst/>
              </a:prstGeom>
              <a:solidFill>
                <a:srgbClr val="E4D7ED"/>
              </a:solidFill>
              <a:ln w="127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Shape 604"/>
              <p:cNvSpPr txBox="1"/>
              <p:nvPr/>
            </p:nvSpPr>
            <p:spPr>
              <a:xfrm>
                <a:off x="4201762" y="3677044"/>
                <a:ext cx="1925261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-US" sz="1800" b="1" dirty="0" err="1">
                    <a:solidFill>
                      <a:schemeClr val="accent2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TranslateTrans</a:t>
                </a:r>
                <a:r>
                  <a:rPr lang="en-US" sz="1800" b="1" dirty="0">
                    <a:solidFill>
                      <a:schemeClr val="accent2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…</a:t>
                </a:r>
              </a:p>
            </p:txBody>
          </p:sp>
        </p:grpSp>
        <p:grpSp>
          <p:nvGrpSpPr>
            <p:cNvPr id="605" name="Shape 605"/>
            <p:cNvGrpSpPr/>
            <p:nvPr/>
          </p:nvGrpSpPr>
          <p:grpSpPr>
            <a:xfrm>
              <a:off x="4551579" y="3929650"/>
              <a:ext cx="1714958" cy="668595"/>
              <a:chOff x="3676864" y="2579761"/>
              <a:chExt cx="2962251" cy="668595"/>
            </a:xfrm>
          </p:grpSpPr>
          <p:sp>
            <p:nvSpPr>
              <p:cNvPr id="606" name="Shape 606"/>
              <p:cNvSpPr/>
              <p:nvPr/>
            </p:nvSpPr>
            <p:spPr>
              <a:xfrm>
                <a:off x="3676864" y="2589136"/>
                <a:ext cx="2962250" cy="659220"/>
              </a:xfrm>
              <a:prstGeom prst="rect">
                <a:avLst/>
              </a:prstGeom>
              <a:solidFill>
                <a:srgbClr val="CDDEF5"/>
              </a:solidFill>
              <a:ln w="1270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7" name="Shape 607"/>
              <p:cNvSpPr txBox="1"/>
              <p:nvPr/>
            </p:nvSpPr>
            <p:spPr>
              <a:xfrm>
                <a:off x="3676865" y="2579761"/>
                <a:ext cx="2962250" cy="3077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-US" sz="1800" b="1" dirty="0" err="1">
                    <a:solidFill>
                      <a:schemeClr val="accent3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RotateTransition</a:t>
                </a:r>
                <a:endParaRPr lang="en-US" sz="1800" b="1" dirty="0">
                  <a:solidFill>
                    <a:schemeClr val="accent3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</p:grpSp>
      <p:grpSp>
        <p:nvGrpSpPr>
          <p:cNvPr id="608" name="Shape 608"/>
          <p:cNvGrpSpPr/>
          <p:nvPr/>
        </p:nvGrpSpPr>
        <p:grpSpPr>
          <a:xfrm>
            <a:off x="626102" y="4831942"/>
            <a:ext cx="8121883" cy="760998"/>
            <a:chOff x="2318609" y="4337385"/>
            <a:chExt cx="2256392" cy="519807"/>
          </a:xfrm>
        </p:grpSpPr>
        <p:sp>
          <p:nvSpPr>
            <p:cNvPr id="609" name="Shape 609"/>
            <p:cNvSpPr/>
            <p:nvPr/>
          </p:nvSpPr>
          <p:spPr>
            <a:xfrm>
              <a:off x="2318609" y="4339521"/>
              <a:ext cx="2256392" cy="517670"/>
            </a:xfrm>
            <a:prstGeom prst="rect">
              <a:avLst/>
            </a:prstGeom>
            <a:solidFill>
              <a:srgbClr val="FFCCCC"/>
            </a:solidFill>
            <a:ln w="127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Shape 610"/>
            <p:cNvSpPr txBox="1"/>
            <p:nvPr/>
          </p:nvSpPr>
          <p:spPr>
            <a:xfrm>
              <a:off x="2318609" y="4337385"/>
              <a:ext cx="2256392" cy="280316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 b="1" dirty="0" err="1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ScaleTransition</a:t>
              </a:r>
              <a:endParaRPr lang="en-US" sz="18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sp>
        <p:nvSpPr>
          <p:cNvPr id="611" name="Shape 611"/>
          <p:cNvSpPr/>
          <p:nvPr/>
        </p:nvSpPr>
        <p:spPr>
          <a:xfrm>
            <a:off x="716279" y="4019069"/>
            <a:ext cx="2552700" cy="670800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Shape 612"/>
          <p:cNvSpPr txBox="1"/>
          <p:nvPr/>
        </p:nvSpPr>
        <p:spPr>
          <a:xfrm>
            <a:off x="714129" y="4009591"/>
            <a:ext cx="2262600" cy="410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PathTransition</a:t>
            </a:r>
            <a:endParaRPr lang="en-US" sz="18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13" name="Shape 613"/>
          <p:cNvSpPr txBox="1"/>
          <p:nvPr/>
        </p:nvSpPr>
        <p:spPr>
          <a:xfrm>
            <a:off x="625987" y="5123025"/>
            <a:ext cx="1069500" cy="44684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 </a:t>
            </a:r>
            <a:r>
              <a:rPr lang="en-US" sz="18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ms</a:t>
            </a:r>
            <a:endParaRPr lang="en-US" sz="1800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Shape 614"/>
          <p:cNvSpPr txBox="1"/>
          <p:nvPr/>
        </p:nvSpPr>
        <p:spPr>
          <a:xfrm>
            <a:off x="714129" y="4240720"/>
            <a:ext cx="941400" cy="492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330 ms</a:t>
            </a:r>
          </a:p>
        </p:txBody>
      </p:sp>
      <p:sp>
        <p:nvSpPr>
          <p:cNvPr id="615" name="Shape 615"/>
          <p:cNvSpPr txBox="1"/>
          <p:nvPr/>
        </p:nvSpPr>
        <p:spPr>
          <a:xfrm>
            <a:off x="3329955" y="4240720"/>
            <a:ext cx="941400" cy="492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330 </a:t>
            </a:r>
            <a:r>
              <a:rPr lang="en-US" sz="18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ms</a:t>
            </a:r>
            <a:endParaRPr lang="en-US" sz="1800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Shape 616"/>
          <p:cNvSpPr txBox="1"/>
          <p:nvPr/>
        </p:nvSpPr>
        <p:spPr>
          <a:xfrm>
            <a:off x="5860017" y="4240720"/>
            <a:ext cx="941400" cy="492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340 ms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Andere</a:t>
            </a:r>
            <a:r>
              <a:rPr lang="en-US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Transitions</a:t>
            </a:r>
            <a:endParaRPr lang="nl-BE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 txBox="1">
            <a:spLocks noGrp="1"/>
          </p:cNvSpPr>
          <p:nvPr>
            <p:ph idx="1"/>
          </p:nvPr>
        </p:nvSpPr>
        <p:spPr>
          <a:xfrm>
            <a:off x="578947" y="1061177"/>
            <a:ext cx="3176699" cy="1094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Aft>
                <a:spcPts val="0"/>
              </a:spcAft>
              <a:buClr>
                <a:srgbClr val="002060"/>
              </a:buClr>
              <a:buSzPct val="100000"/>
            </a:pPr>
            <a:r>
              <a:rPr lang="en-US" b="1" i="0" u="none" strike="noStrike" cap="none" dirty="0" err="1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Hypnose</a:t>
            </a:r>
            <a:endParaRPr lang="en-US" b="1" i="0" u="none" strike="noStrike" cap="none" dirty="0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Opdracht</a:t>
            </a:r>
            <a:endParaRPr lang="nl-BE" dirty="0"/>
          </a:p>
        </p:txBody>
      </p:sp>
      <p:pic>
        <p:nvPicPr>
          <p:cNvPr id="8" name="Shape 767" descr="exercise-clip-art--exercise-clipart-9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3993" y="188310"/>
            <a:ext cx="1411000" cy="95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773" descr="Bb_transbkrd.png"/>
          <p:cNvPicPr preferRelativeResize="0"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90018" y="1001067"/>
            <a:ext cx="782664" cy="571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hypnos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49743" y="1921003"/>
            <a:ext cx="4222808" cy="42228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idx="1"/>
          </p:nvPr>
        </p:nvSpPr>
        <p:spPr>
          <a:xfrm>
            <a:off x="628650" y="818084"/>
            <a:ext cx="6988767" cy="5818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AutoNum type="arabicPeriod"/>
            </a:pPr>
            <a:r>
              <a:rPr lang="en-US" b="1" i="0" u="none" strike="noStrike" cap="none" dirty="0">
                <a:solidFill>
                  <a:schemeClr val="bg1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b="1" i="0" u="none" strike="noStrike" cap="none" dirty="0" err="1">
                <a:latin typeface="Verdana"/>
                <a:ea typeface="Verdana"/>
                <a:cs typeface="Verdana"/>
                <a:sym typeface="Verdana"/>
              </a:rPr>
              <a:t>Animaties</a:t>
            </a:r>
            <a:endParaRPr lang="en-US" b="1" dirty="0">
              <a:latin typeface="Verdana"/>
              <a:ea typeface="Verdana"/>
              <a:cs typeface="Verdana"/>
              <a:sym typeface="Verdana"/>
            </a:endParaRPr>
          </a:p>
          <a:p>
            <a:pPr lvl="2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ct val="100000"/>
            </a:pPr>
            <a:r>
              <a:rPr lang="en-US" sz="24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Animation – Transition</a:t>
            </a:r>
          </a:p>
          <a:p>
            <a:pPr lvl="2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ct val="100000"/>
            </a:pPr>
            <a:r>
              <a:rPr lang="en-US" sz="2400" b="0" i="0" u="none" strike="noStrike" cap="none" dirty="0" err="1">
                <a:solidFill>
                  <a:schemeClr val="bg1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TranslateTransition</a:t>
            </a:r>
            <a:endParaRPr lang="en-US" sz="2400" b="0" i="0" u="none" strike="noStrike" cap="none" dirty="0">
              <a:solidFill>
                <a:schemeClr val="bg1">
                  <a:lumMod val="50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2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ct val="100000"/>
            </a:pPr>
            <a:r>
              <a:rPr lang="en-US" sz="2400" b="0" i="0" u="none" strike="noStrike" cap="none" dirty="0" err="1">
                <a:solidFill>
                  <a:schemeClr val="bg1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RotateTransition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2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ct val="100000"/>
            </a:pPr>
            <a:r>
              <a:rPr lang="en-US" sz="2400" b="0" i="0" u="none" strike="noStrike" cap="none" dirty="0" err="1">
                <a:solidFill>
                  <a:schemeClr val="bg1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SequentialTransition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2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ct val="100000"/>
            </a:pPr>
            <a:r>
              <a:rPr lang="en-US" sz="2400" b="0" i="0" u="none" strike="noStrike" cap="none" dirty="0" err="1">
                <a:solidFill>
                  <a:schemeClr val="bg1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Andere</a:t>
            </a:r>
            <a:r>
              <a:rPr lang="en-US" sz="24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 Transitions</a:t>
            </a:r>
          </a:p>
          <a:p>
            <a:pPr lvl="2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ct val="100000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Eigen Transitions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maken</a:t>
            </a:r>
            <a:endParaRPr lang="en-US" sz="2400" b="0" i="0" u="none" strike="noStrike" cap="none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2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ct val="100000"/>
            </a:pPr>
            <a:r>
              <a:rPr lang="en-US" sz="24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Timeline</a:t>
            </a:r>
            <a:endParaRPr lang="en-US" sz="2400" b="0" i="0" u="none" strike="noStrike" cap="none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28600" marR="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AutoNum type="arabicPeriod"/>
            </a:pPr>
            <a:r>
              <a:rPr lang="en-US" b="1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CSS</a:t>
            </a:r>
            <a:endParaRPr lang="en-US" b="1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2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ct val="100000"/>
            </a:pPr>
            <a:r>
              <a:rPr lang="en-US" sz="2400" b="0" i="0" u="none" strike="noStrike" cap="none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getStylesheets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().add(…)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en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setStyle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(…)</a:t>
            </a:r>
          </a:p>
          <a:p>
            <a:pPr lvl="2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ct val="100000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Selectors</a:t>
            </a:r>
            <a:endParaRPr lang="en-US" sz="2400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2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ct val="100000"/>
            </a:pPr>
            <a:r>
              <a:rPr lang="en-US" sz="2400" b="0" i="0" u="none" strike="noStrike" cap="none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Eigenschappen</a:t>
            </a:r>
            <a:endParaRPr lang="en-US" sz="2400" b="0" i="0" u="none" strike="noStrike" cap="none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endParaRPr b="1" i="0" u="none" strike="noStrike" cap="none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57188" marR="0" lvl="1" indent="-179388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63550" marR="0" lvl="1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22" name="Shape 3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2985" y="942688"/>
            <a:ext cx="1409700" cy="1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Agenda deze week</a:t>
            </a:r>
          </a:p>
        </p:txBody>
      </p:sp>
      <p:sp>
        <p:nvSpPr>
          <p:cNvPr id="5" name="Rectangle 4"/>
          <p:cNvSpPr/>
          <p:nvPr/>
        </p:nvSpPr>
        <p:spPr>
          <a:xfrm>
            <a:off x="578947" y="3715020"/>
            <a:ext cx="4850809" cy="4847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67232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0" name="Shape 630"/>
          <p:cNvCxnSpPr>
            <a:stCxn id="640" idx="0"/>
            <a:endCxn id="18" idx="2"/>
          </p:cNvCxnSpPr>
          <p:nvPr/>
        </p:nvCxnSpPr>
        <p:spPr>
          <a:xfrm rot="5400000" flipH="1" flipV="1">
            <a:off x="6452957" y="2534680"/>
            <a:ext cx="639694" cy="210581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2" name="Shape 632"/>
          <p:cNvSpPr txBox="1">
            <a:spLocks noGrp="1"/>
          </p:cNvSpPr>
          <p:nvPr>
            <p:ph idx="1"/>
          </p:nvPr>
        </p:nvSpPr>
        <p:spPr>
          <a:xfrm>
            <a:off x="578946" y="880758"/>
            <a:ext cx="5256165" cy="17694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Hoe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kan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je de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tekst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van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een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Label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doorlopend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aanpassen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?</a:t>
            </a:r>
          </a:p>
          <a:p>
            <a:pPr marL="177800" marR="0" lvl="0" indent="-177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Hoe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kan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je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een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b="1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ProgressBar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in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één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seconde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laten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vollopen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?</a:t>
            </a:r>
          </a:p>
        </p:txBody>
      </p:sp>
      <p:sp>
        <p:nvSpPr>
          <p:cNvPr id="640" name="Shape 640"/>
          <p:cNvSpPr txBox="1"/>
          <p:nvPr/>
        </p:nvSpPr>
        <p:spPr>
          <a:xfrm>
            <a:off x="4551648" y="3907433"/>
            <a:ext cx="2336500" cy="430119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MyTransition</a:t>
            </a:r>
          </a:p>
        </p:txBody>
      </p:sp>
      <p:sp>
        <p:nvSpPr>
          <p:cNvPr id="641" name="Shape 641"/>
          <p:cNvSpPr/>
          <p:nvPr/>
        </p:nvSpPr>
        <p:spPr>
          <a:xfrm>
            <a:off x="4318686" y="3720963"/>
            <a:ext cx="2804998" cy="804000"/>
          </a:xfrm>
          <a:prstGeom prst="ellipse">
            <a:avLst/>
          </a:prstGeom>
          <a:noFill/>
          <a:ln w="53975" cap="flat" cmpd="sng">
            <a:solidFill>
              <a:srgbClr val="B03C8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Shape 642"/>
          <p:cNvSpPr txBox="1"/>
          <p:nvPr/>
        </p:nvSpPr>
        <p:spPr>
          <a:xfrm>
            <a:off x="578946" y="5151867"/>
            <a:ext cx="5575326" cy="887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Overerven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van </a:t>
            </a:r>
            <a:r>
              <a:rPr lang="en-US" sz="24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Transition</a:t>
            </a:r>
          </a:p>
          <a:p>
            <a:pPr marL="1778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interpolate(double)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implementeren</a:t>
            </a:r>
            <a:endParaRPr lang="en-US" sz="2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43" name="Shape 643"/>
          <p:cNvSpPr/>
          <p:nvPr/>
        </p:nvSpPr>
        <p:spPr>
          <a:xfrm>
            <a:off x="1536461" y="3151059"/>
            <a:ext cx="1578697" cy="1512747"/>
          </a:xfrm>
          <a:prstGeom prst="down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Eigen Transitions </a:t>
            </a:r>
            <a:r>
              <a:rPr lang="en-US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maken</a:t>
            </a:r>
            <a:endParaRPr lang="nl-BE" dirty="0"/>
          </a:p>
        </p:txBody>
      </p:sp>
      <p:sp>
        <p:nvSpPr>
          <p:cNvPr id="17" name="Shape 380"/>
          <p:cNvSpPr txBox="1"/>
          <p:nvPr/>
        </p:nvSpPr>
        <p:spPr>
          <a:xfrm>
            <a:off x="6883047" y="1767806"/>
            <a:ext cx="1899028" cy="430119"/>
          </a:xfrm>
          <a:prstGeom prst="rect">
            <a:avLst/>
          </a:prstGeom>
          <a:solidFill>
            <a:srgbClr val="C2F0FF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Animation</a:t>
            </a:r>
          </a:p>
        </p:txBody>
      </p:sp>
      <p:sp>
        <p:nvSpPr>
          <p:cNvPr id="18" name="Shape 381"/>
          <p:cNvSpPr txBox="1"/>
          <p:nvPr/>
        </p:nvSpPr>
        <p:spPr>
          <a:xfrm>
            <a:off x="6883047" y="2837620"/>
            <a:ext cx="1885325" cy="430119"/>
          </a:xfrm>
          <a:prstGeom prst="rect">
            <a:avLst/>
          </a:prstGeom>
          <a:solidFill>
            <a:srgbClr val="D4FDBE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Transition</a:t>
            </a:r>
          </a:p>
        </p:txBody>
      </p:sp>
      <p:sp>
        <p:nvSpPr>
          <p:cNvPr id="19" name="Shape 382"/>
          <p:cNvSpPr txBox="1"/>
          <p:nvPr/>
        </p:nvSpPr>
        <p:spPr>
          <a:xfrm>
            <a:off x="7204785" y="3907434"/>
            <a:ext cx="1241848" cy="430119"/>
          </a:xfrm>
          <a:prstGeom prst="rect">
            <a:avLst/>
          </a:prstGeom>
          <a:solidFill>
            <a:srgbClr val="F0D6E6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</a:p>
        </p:txBody>
      </p:sp>
      <p:cxnSp>
        <p:nvCxnSpPr>
          <p:cNvPr id="20" name="Shape 384"/>
          <p:cNvCxnSpPr>
            <a:stCxn id="19" idx="0"/>
            <a:endCxn id="18" idx="2"/>
          </p:cNvCxnSpPr>
          <p:nvPr/>
        </p:nvCxnSpPr>
        <p:spPr>
          <a:xfrm flipV="1">
            <a:off x="7825709" y="3267739"/>
            <a:ext cx="1" cy="63969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Shape 385"/>
          <p:cNvSpPr/>
          <p:nvPr/>
        </p:nvSpPr>
        <p:spPr>
          <a:xfrm>
            <a:off x="7758311" y="3288851"/>
            <a:ext cx="148500" cy="1464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" name="Shape 386"/>
          <p:cNvCxnSpPr>
            <a:stCxn id="18" idx="0"/>
            <a:endCxn id="17" idx="2"/>
          </p:cNvCxnSpPr>
          <p:nvPr/>
        </p:nvCxnSpPr>
        <p:spPr>
          <a:xfrm flipV="1">
            <a:off x="7825710" y="2197925"/>
            <a:ext cx="6851" cy="63969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Shape 387"/>
          <p:cNvSpPr/>
          <p:nvPr/>
        </p:nvSpPr>
        <p:spPr>
          <a:xfrm>
            <a:off x="7758311" y="2211559"/>
            <a:ext cx="148500" cy="1464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/>
          <p:nvPr/>
        </p:nvSpPr>
        <p:spPr>
          <a:xfrm>
            <a:off x="532453" y="1144205"/>
            <a:ext cx="7623139" cy="50265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25000"/>
              <a:buFont typeface="Courier New"/>
              <a:buNone/>
            </a:pPr>
            <a:r>
              <a:rPr lang="en-US" sz="1800" b="1" i="0" u="none" strike="noStrike" cap="none" dirty="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FiveSecondTransition</a:t>
            </a:r>
            <a:endParaRPr lang="en-US"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ct val="25000"/>
              <a:buFont typeface="Courier New"/>
              <a:buNone/>
            </a:pPr>
            <a:r>
              <a:rPr lang="en-US" sz="1800" b="1" i="0" u="none" strike="noStrike" cap="none" dirty="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extends </a:t>
            </a:r>
            <a:r>
              <a:rPr lang="en-US" sz="1800" b="1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Transition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b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800" b="1" i="0" u="none" strike="noStrike" cap="none" dirty="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private final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View </a:t>
            </a:r>
            <a:r>
              <a:rPr lang="en-US" sz="1800" b="1" i="0" u="none" strike="noStrike" cap="none" dirty="0" err="1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view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800" b="1" i="0" u="none" strike="noStrike" cap="none" dirty="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public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FiveSecondTransition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(View view) {</a:t>
            </a:r>
            <a:b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1800" b="1" i="0" u="none" strike="noStrike" cap="none" dirty="0" err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 b="1" i="0" u="none" strike="noStrike" cap="none" dirty="0" err="1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view</a:t>
            </a:r>
            <a:r>
              <a:rPr lang="en-US" sz="1800" b="1" i="0" u="none" strike="noStrike" cap="none" dirty="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 view;</a:t>
            </a:r>
            <a:b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1800" b="1" i="0" u="none" strike="noStrike" cap="none" dirty="0" err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.setCycleDuration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Duration.</a:t>
            </a:r>
            <a:r>
              <a:rPr lang="en-US" sz="1800" b="0" i="1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seconds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 b="0" i="0" u="none" strike="noStrike" cap="none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b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1800" b="1" i="0" u="none" strike="noStrike" cap="none" dirty="0" err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.setCycleCount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Timeline.</a:t>
            </a:r>
            <a:r>
              <a:rPr lang="en-US" sz="1800" b="1" i="1" u="none" strike="noStrike" cap="none" dirty="0" err="1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INDEFINITE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b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1800" b="1" i="0" u="none" strike="noStrike" cap="none" dirty="0" err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.setInterpolator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Interpolator.</a:t>
            </a:r>
            <a:r>
              <a:rPr lang="en-US" sz="1800" b="1" i="1" u="none" strike="noStrike" cap="none" dirty="0" err="1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LINEAR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b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b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800" b="0" i="0" u="none" strike="noStrike" cap="none" dirty="0">
                <a:solidFill>
                  <a:srgbClr val="808000"/>
                </a:solidFill>
                <a:latin typeface="Courier New"/>
                <a:ea typeface="Courier New"/>
                <a:cs typeface="Courier New"/>
                <a:sym typeface="Courier New"/>
              </a:rPr>
              <a:t>@Override</a:t>
            </a:r>
            <a:br>
              <a:rPr lang="en-US" sz="1800" b="0" i="0" u="none" strike="noStrike" cap="none" dirty="0">
                <a:solidFill>
                  <a:srgbClr val="808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b="0" i="0" u="none" strike="noStrike" cap="none" dirty="0">
                <a:solidFill>
                  <a:srgbClr val="808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800" b="1" i="0" u="none" strike="noStrike" cap="none" dirty="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protected void </a:t>
            </a:r>
            <a:r>
              <a:rPr lang="en-US" sz="1800" b="1" i="0" u="none" strike="noStrike" cap="none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interpolate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 b="1" i="0" u="none" strike="noStrike" cap="none" dirty="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frac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b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1800" b="1" i="0" u="none" strike="noStrike" cap="none" dirty="0" err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 b="1" i="0" u="none" strike="noStrike" cap="none" dirty="0" err="1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view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.getTimeDisplay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().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setText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urier New"/>
              <a:buNone/>
            </a:pPr>
            <a:r>
              <a:rPr lang="en-US" sz="18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String.</a:t>
            </a:r>
            <a:r>
              <a:rPr lang="en-US" sz="1800" b="0" i="1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format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 b="1" i="0" u="none" strike="noStrike" cap="none" dirty="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"%.1f"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frac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-US" sz="1800" b="0" i="0" u="none" strike="noStrike" cap="none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5.0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b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1800" b="1" i="0" u="none" strike="noStrike" cap="none" dirty="0" err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 b="1" i="0" u="none" strike="noStrike" cap="none" dirty="0" err="1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view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.getTimeProgress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().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setProgress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frac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b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b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651" name="Shape 651"/>
          <p:cNvSpPr txBox="1"/>
          <p:nvPr/>
        </p:nvSpPr>
        <p:spPr>
          <a:xfrm>
            <a:off x="5943811" y="968295"/>
            <a:ext cx="1097245" cy="3387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Overerven</a:t>
            </a:r>
            <a:endParaRPr lang="en-US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2" name="Shape 652"/>
          <p:cNvCxnSpPr>
            <a:stCxn id="651" idx="2"/>
          </p:cNvCxnSpPr>
          <p:nvPr/>
        </p:nvCxnSpPr>
        <p:spPr>
          <a:xfrm flipH="1">
            <a:off x="6168326" y="1306995"/>
            <a:ext cx="324108" cy="196336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653" name="Shape 653"/>
          <p:cNvSpPr txBox="1"/>
          <p:nvPr/>
        </p:nvSpPr>
        <p:spPr>
          <a:xfrm>
            <a:off x="7566498" y="2842677"/>
            <a:ext cx="1453827" cy="7695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Eigenschappen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instellen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de constructor</a:t>
            </a:r>
          </a:p>
        </p:txBody>
      </p:sp>
      <p:sp>
        <p:nvSpPr>
          <p:cNvPr id="654" name="Shape 654"/>
          <p:cNvSpPr txBox="1"/>
          <p:nvPr/>
        </p:nvSpPr>
        <p:spPr>
          <a:xfrm>
            <a:off x="52335" y="1920510"/>
            <a:ext cx="844607" cy="71377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view </a:t>
            </a: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als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attribuut</a:t>
            </a:r>
            <a:endParaRPr lang="en-US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5" name="Shape 655"/>
          <p:cNvCxnSpPr>
            <a:stCxn id="654" idx="3"/>
          </p:cNvCxnSpPr>
          <p:nvPr/>
        </p:nvCxnSpPr>
        <p:spPr>
          <a:xfrm flipV="1">
            <a:off x="896942" y="2049948"/>
            <a:ext cx="668388" cy="227448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657" name="Shape 657"/>
          <p:cNvSpPr txBox="1"/>
          <p:nvPr/>
        </p:nvSpPr>
        <p:spPr>
          <a:xfrm>
            <a:off x="7543250" y="4473726"/>
            <a:ext cx="1477075" cy="5541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Hier gebeurt het eigenlijke werk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Eigen Transitions </a:t>
            </a:r>
            <a:r>
              <a:rPr lang="en-US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maken</a:t>
            </a:r>
            <a:endParaRPr lang="nl-BE" dirty="0"/>
          </a:p>
        </p:txBody>
      </p:sp>
      <p:pic>
        <p:nvPicPr>
          <p:cNvPr id="15" name="5secs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761" end="1207.291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28557" y="302637"/>
            <a:ext cx="1536700" cy="1491594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 txBox="1">
            <a:spLocks noGrp="1"/>
          </p:cNvSpPr>
          <p:nvPr>
            <p:ph idx="1"/>
          </p:nvPr>
        </p:nvSpPr>
        <p:spPr>
          <a:xfrm>
            <a:off x="578947" y="2348134"/>
            <a:ext cx="8084606" cy="23865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Quiz</a:t>
            </a:r>
          </a:p>
          <a:p>
            <a:pPr marL="357188" marR="0" lvl="1" indent="-179388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Volgende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lijn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staat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in de constructor:</a:t>
            </a:r>
          </a:p>
          <a:p>
            <a:pPr marL="357188" marR="0" lvl="1" indent="-179388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57188" marR="0" lvl="1" indent="-179388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57188" marR="0" lvl="1" indent="-179388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Hoe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lang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is de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huidige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cyclus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al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bezig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indien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de interpolate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methode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wordt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opgeroepen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met de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waarde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0.9?</a:t>
            </a:r>
          </a:p>
        </p:txBody>
      </p:sp>
      <p:pic>
        <p:nvPicPr>
          <p:cNvPr id="665" name="Shape 665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6741762" y="5059116"/>
            <a:ext cx="2402237" cy="1798884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Shape 666"/>
          <p:cNvSpPr/>
          <p:nvPr/>
        </p:nvSpPr>
        <p:spPr>
          <a:xfrm>
            <a:off x="1132089" y="3409564"/>
            <a:ext cx="6252853" cy="396759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.setCycleDuration(Duration.</a:t>
            </a:r>
            <a:r>
              <a:rPr lang="en-US" sz="1800" i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seconds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</a:p>
        </p:txBody>
      </p:sp>
      <p:sp>
        <p:nvSpPr>
          <p:cNvPr id="667" name="Shape 667"/>
          <p:cNvSpPr txBox="1"/>
          <p:nvPr/>
        </p:nvSpPr>
        <p:spPr>
          <a:xfrm>
            <a:off x="1132089" y="4867753"/>
            <a:ext cx="3744129" cy="3387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 seconden bezig, nog één seconde te gaan.</a:t>
            </a:r>
          </a:p>
        </p:txBody>
      </p:sp>
      <p:sp>
        <p:nvSpPr>
          <p:cNvPr id="668" name="Shape 668"/>
          <p:cNvSpPr txBox="1"/>
          <p:nvPr/>
        </p:nvSpPr>
        <p:spPr>
          <a:xfrm>
            <a:off x="578947" y="921934"/>
            <a:ext cx="7964400" cy="142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methode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interpolate</a:t>
            </a:r>
            <a:r>
              <a:rPr lang="en-US" sz="24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(double </a:t>
            </a:r>
            <a:r>
              <a:rPr lang="en-US" sz="24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frac</a:t>
            </a:r>
            <a:r>
              <a:rPr lang="en-US" sz="24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177800" marR="0" lvl="0" indent="-177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Eén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parameter: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een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double van </a:t>
            </a:r>
            <a:r>
              <a:rPr lang="en-US" sz="2400" b="1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0.0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tot </a:t>
            </a:r>
            <a:r>
              <a:rPr lang="en-US" sz="2400" b="1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die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aangeeft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hoe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ver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we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momenteel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zijn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in de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cyclus</a:t>
            </a:r>
            <a:endParaRPr lang="en-US" sz="24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Eigen Transitions </a:t>
            </a:r>
            <a:r>
              <a:rPr lang="en-US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maken</a:t>
            </a:r>
            <a:endParaRPr lang="nl-B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 txBox="1">
            <a:spLocks noGrp="1"/>
          </p:cNvSpPr>
          <p:nvPr>
            <p:ph idx="1"/>
          </p:nvPr>
        </p:nvSpPr>
        <p:spPr>
          <a:xfrm>
            <a:off x="578947" y="929393"/>
            <a:ext cx="4194531" cy="10399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Char char="•"/>
            </a:pPr>
            <a:r>
              <a:rPr lang="en-US" b="1" i="0" u="none" strike="noStrike" cap="none" dirty="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Steen </a:t>
            </a:r>
            <a:r>
              <a:rPr lang="en-US" b="1" i="0" u="none" strike="noStrike" cap="none" dirty="0" err="1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Schaar</a:t>
            </a:r>
            <a:r>
              <a:rPr lang="en-US" b="1" i="0" u="none" strike="noStrike" cap="none" dirty="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 Papier</a:t>
            </a:r>
          </a:p>
          <a:p>
            <a:pPr marL="177800" marR="0" lvl="0" indent="-177800" algn="l" rtl="0"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Char char="•"/>
            </a:pPr>
            <a:r>
              <a:rPr lang="en-US" b="1" i="0" u="none" strike="noStrike" cap="none" dirty="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Fly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Opdrachten</a:t>
            </a:r>
            <a:endParaRPr lang="nl-BE" dirty="0"/>
          </a:p>
        </p:txBody>
      </p:sp>
      <p:pic>
        <p:nvPicPr>
          <p:cNvPr id="9" name="Shape 767" descr="exercise-clip-art--exercise-clipart-9.gi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13993" y="188310"/>
            <a:ext cx="1411000" cy="95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773" descr="Bb_transbkrd.png"/>
          <p:cNvPicPr preferRelativeResize="0"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76326" y="929393"/>
            <a:ext cx="782664" cy="571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s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1311" r="1311" b="2256"/>
          <a:stretch/>
        </p:blipFill>
        <p:spPr>
          <a:xfrm>
            <a:off x="1239864" y="2911508"/>
            <a:ext cx="3108685" cy="2744386"/>
          </a:xfrm>
          <a:prstGeom prst="rect">
            <a:avLst/>
          </a:prstGeom>
        </p:spPr>
      </p:pic>
      <p:pic>
        <p:nvPicPr>
          <p:cNvPr id="12" name="fly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0"/>
          <a:srcRect l="2182" r="2182" b="2386"/>
          <a:stretch/>
        </p:blipFill>
        <p:spPr>
          <a:xfrm>
            <a:off x="5447545" y="2881101"/>
            <a:ext cx="2337667" cy="280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8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58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idx="1"/>
          </p:nvPr>
        </p:nvSpPr>
        <p:spPr>
          <a:xfrm>
            <a:off x="628650" y="818084"/>
            <a:ext cx="6988767" cy="5818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AutoNum type="arabicPeriod"/>
            </a:pPr>
            <a:r>
              <a:rPr lang="en-US" b="1" i="0" u="none" strike="noStrike" cap="none" dirty="0">
                <a:solidFill>
                  <a:schemeClr val="bg1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b="1" i="0" u="none" strike="noStrike" cap="none" dirty="0" err="1">
                <a:latin typeface="Verdana"/>
                <a:ea typeface="Verdana"/>
                <a:cs typeface="Verdana"/>
                <a:sym typeface="Verdana"/>
              </a:rPr>
              <a:t>Animaties</a:t>
            </a:r>
            <a:endParaRPr lang="en-US" b="1" dirty="0">
              <a:latin typeface="Verdana"/>
              <a:ea typeface="Verdana"/>
              <a:cs typeface="Verdana"/>
              <a:sym typeface="Verdana"/>
            </a:endParaRPr>
          </a:p>
          <a:p>
            <a:pPr lvl="2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ct val="100000"/>
            </a:pPr>
            <a:r>
              <a:rPr lang="en-US" sz="24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Animation – Transition</a:t>
            </a:r>
          </a:p>
          <a:p>
            <a:pPr lvl="2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ct val="100000"/>
            </a:pPr>
            <a:r>
              <a:rPr lang="en-US" sz="2400" b="0" i="0" u="none" strike="noStrike" cap="none" dirty="0" err="1">
                <a:solidFill>
                  <a:schemeClr val="bg1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TranslateTransition</a:t>
            </a:r>
            <a:endParaRPr lang="en-US" sz="2400" b="0" i="0" u="none" strike="noStrike" cap="none" dirty="0">
              <a:solidFill>
                <a:schemeClr val="bg1">
                  <a:lumMod val="50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2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ct val="100000"/>
            </a:pPr>
            <a:r>
              <a:rPr lang="en-US" sz="2400" b="0" i="0" u="none" strike="noStrike" cap="none" dirty="0" err="1">
                <a:solidFill>
                  <a:schemeClr val="bg1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RotateTransition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2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ct val="100000"/>
            </a:pPr>
            <a:r>
              <a:rPr lang="en-US" sz="2400" b="0" i="0" u="none" strike="noStrike" cap="none" dirty="0" err="1">
                <a:solidFill>
                  <a:schemeClr val="bg1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SequentialTransition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2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ct val="100000"/>
            </a:pPr>
            <a:r>
              <a:rPr lang="en-US" sz="2400" b="0" i="0" u="none" strike="noStrike" cap="none" dirty="0" err="1">
                <a:solidFill>
                  <a:schemeClr val="bg1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Andere</a:t>
            </a:r>
            <a:r>
              <a:rPr lang="en-US" sz="24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 Transitions</a:t>
            </a:r>
          </a:p>
          <a:p>
            <a:pPr lvl="2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ct val="100000"/>
            </a:pPr>
            <a:r>
              <a:rPr lang="en-US" sz="24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Eigen Transitions </a:t>
            </a:r>
            <a:r>
              <a:rPr lang="en-US" sz="2400" b="0" i="0" u="none" strike="noStrike" cap="none" dirty="0" err="1">
                <a:solidFill>
                  <a:schemeClr val="bg1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maken</a:t>
            </a:r>
            <a:endParaRPr lang="en-US" sz="2400" b="0" i="0" u="none" strike="noStrike" cap="none" dirty="0">
              <a:solidFill>
                <a:schemeClr val="bg1">
                  <a:lumMod val="50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2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ct val="100000"/>
            </a:pPr>
            <a:r>
              <a:rPr lang="en-US" sz="24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Timeline</a:t>
            </a:r>
            <a:endParaRPr lang="en-US" sz="2400" b="0" i="0" u="none" strike="noStrike" cap="none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28600" marR="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AutoNum type="arabicPeriod"/>
            </a:pPr>
            <a:r>
              <a:rPr lang="en-US" b="1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CSS</a:t>
            </a:r>
            <a:endParaRPr lang="en-US" b="1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2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ct val="100000"/>
            </a:pPr>
            <a:r>
              <a:rPr lang="en-US" sz="2400" b="0" i="0" u="none" strike="noStrike" cap="none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getStylesheets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().add(…)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en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setStyle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(…)</a:t>
            </a:r>
          </a:p>
          <a:p>
            <a:pPr lvl="2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ct val="100000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Selectors</a:t>
            </a:r>
            <a:endParaRPr lang="en-US" sz="2400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2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ct val="100000"/>
            </a:pPr>
            <a:r>
              <a:rPr lang="en-US" sz="2400" b="0" i="0" u="none" strike="noStrike" cap="none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Eigenschappen</a:t>
            </a:r>
            <a:endParaRPr lang="en-US" sz="2400" b="0" i="0" u="none" strike="noStrike" cap="none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endParaRPr b="1" i="0" u="none" strike="noStrike" cap="none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57188" marR="0" lvl="1" indent="-179388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63550" marR="0" lvl="1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22" name="Shape 3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2985" y="942688"/>
            <a:ext cx="1409700" cy="1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Agenda deze week</a:t>
            </a:r>
          </a:p>
        </p:txBody>
      </p:sp>
      <p:sp>
        <p:nvSpPr>
          <p:cNvPr id="5" name="Rectangle 4"/>
          <p:cNvSpPr/>
          <p:nvPr/>
        </p:nvSpPr>
        <p:spPr>
          <a:xfrm>
            <a:off x="578947" y="4216724"/>
            <a:ext cx="4850809" cy="4847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83644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3" name="Shape 313"/>
          <p:cNvGraphicFramePr/>
          <p:nvPr>
            <p:extLst>
              <p:ext uri="{D42A27DB-BD31-4B8C-83A1-F6EECF244321}">
                <p14:modId xmlns:p14="http://schemas.microsoft.com/office/powerpoint/2010/main" val="2284666795"/>
              </p:ext>
            </p:extLst>
          </p:nvPr>
        </p:nvGraphicFramePr>
        <p:xfrm>
          <a:off x="257175" y="1059325"/>
          <a:ext cx="8632675" cy="51093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3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521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2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7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0604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400" b="1" u="none" strike="noStrike" cap="none" dirty="0" err="1">
                          <a:solidFill>
                            <a:schemeClr val="lt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Geavanceerde</a:t>
                      </a:r>
                      <a:r>
                        <a:rPr lang="en-US" sz="2400" b="1" u="none" strike="noStrike" cap="none" dirty="0">
                          <a:solidFill>
                            <a:schemeClr val="lt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OO </a:t>
                      </a:r>
                      <a:r>
                        <a:rPr lang="en-US" sz="2400" b="1" u="none" strike="noStrike" cap="none" dirty="0" err="1">
                          <a:solidFill>
                            <a:schemeClr val="lt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Technieken</a:t>
                      </a:r>
                      <a:endParaRPr lang="en-US" sz="2400" b="1" u="none" strike="noStrike" cap="none" dirty="0">
                        <a:solidFill>
                          <a:schemeClr val="lt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60975" marB="60975"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400" b="1" dirty="0" err="1">
                          <a:solidFill>
                            <a:schemeClr val="lt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Periode</a:t>
                      </a:r>
                      <a:r>
                        <a:rPr lang="en-US" sz="2400" b="1" dirty="0">
                          <a:solidFill>
                            <a:schemeClr val="lt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3</a:t>
                      </a:r>
                    </a:p>
                  </a:txBody>
                  <a:tcPr marL="91450" marR="91450" marT="60975" marB="60975"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60975" marB="60975"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6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2000">
                        <a:solidFill>
                          <a:schemeClr val="lt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60975" marB="609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Week 1</a:t>
                      </a:r>
                    </a:p>
                  </a:txBody>
                  <a:tcPr marL="91450" marR="91450" marT="60975" marB="60975"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JavaFX – </a:t>
                      </a:r>
                      <a:r>
                        <a:rPr lang="en-US" sz="20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Eerste</a:t>
                      </a:r>
                      <a:r>
                        <a:rPr lang="en-US" sz="2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GUI </a:t>
                      </a:r>
                      <a:r>
                        <a:rPr lang="en-US" sz="20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applicatie</a:t>
                      </a:r>
                      <a:r>
                        <a:rPr lang="en-US" sz="2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- MVP</a:t>
                      </a:r>
                    </a:p>
                  </a:txBody>
                  <a:tcPr marL="91450" marR="91450" marT="60975" marB="60975"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2000" dirty="0"/>
                    </a:p>
                  </a:txBody>
                  <a:tcPr marL="91450" marR="91450" marT="60975" marB="609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6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2000" dirty="0">
                        <a:solidFill>
                          <a:schemeClr val="lt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0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Week 2</a:t>
                      </a:r>
                    </a:p>
                  </a:txBody>
                  <a:tcPr marL="91450" marR="91450" marT="60975" marB="60975"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Nodes – Event handling – Layouts met Panes </a:t>
                      </a:r>
                    </a:p>
                  </a:txBody>
                  <a:tcPr marL="91450" marR="91450" marT="60975" marB="60975"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2000" dirty="0"/>
                    </a:p>
                  </a:txBody>
                  <a:tcPr marL="91450" marR="91450" marT="60975" marB="6097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6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2000">
                        <a:solidFill>
                          <a:schemeClr val="lt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0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Week 3</a:t>
                      </a:r>
                    </a:p>
                  </a:txBody>
                  <a:tcPr marL="91450" marR="91450" marT="60975" marB="60975"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0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Kleuren</a:t>
                      </a:r>
                      <a:r>
                        <a:rPr lang="en-US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– </a:t>
                      </a:r>
                      <a:r>
                        <a:rPr lang="en-US" sz="20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Tekenen</a:t>
                      </a:r>
                      <a:r>
                        <a:rPr lang="en-US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– </a:t>
                      </a:r>
                      <a:r>
                        <a:rPr lang="en-US" sz="20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Grafieken</a:t>
                      </a:r>
                      <a:r>
                        <a:rPr lang="en-US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– </a:t>
                      </a:r>
                      <a:r>
                        <a:rPr lang="en-US" sz="20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Schermen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60975" marB="60975"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2000" dirty="0"/>
                    </a:p>
                  </a:txBody>
                  <a:tcPr marL="91450" marR="91450" marT="60975" marB="6097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6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2000" dirty="0">
                        <a:solidFill>
                          <a:schemeClr val="lt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0" marR="0" marT="0" marB="0">
                    <a:lnB w="12700" cmpd="sng">
                      <a:noFill/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Week 4</a:t>
                      </a:r>
                    </a:p>
                  </a:txBody>
                  <a:tcPr marL="91450" marR="91450" marT="60975" marB="60975">
                    <a:lnB w="12700" cmpd="sng">
                      <a:noFill/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Verdana"/>
                        <a:buNone/>
                      </a:pPr>
                      <a:r>
                        <a:rPr lang="en-US" sz="20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Bestanden</a:t>
                      </a:r>
                      <a:r>
                        <a:rPr lang="en-US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lezen</a:t>
                      </a:r>
                      <a:r>
                        <a:rPr lang="en-US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</a:t>
                      </a:r>
                      <a:r>
                        <a:rPr lang="en-US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schrijven</a:t>
                      </a:r>
                      <a:r>
                        <a:rPr lang="en-US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– Exceptions </a:t>
                      </a:r>
                      <a:r>
                        <a:rPr lang="en-US" sz="20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</a:t>
                      </a:r>
                      <a:r>
                        <a:rPr lang="en-US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MVP</a:t>
                      </a:r>
                    </a:p>
                  </a:txBody>
                  <a:tcPr marL="91450" marR="91450" marT="60975" marB="60975">
                    <a:lnB w="12700" cmpd="sng">
                      <a:noFill/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2000" dirty="0"/>
                    </a:p>
                  </a:txBody>
                  <a:tcPr marL="91450" marR="91450" marT="60975" marB="6097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06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2000" dirty="0">
                        <a:solidFill>
                          <a:schemeClr val="lt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0" marR="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   </a:t>
                      </a:r>
                      <a:r>
                        <a:rPr lang="en-US" sz="20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Krokusvakantie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60975" marB="6097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Verdana"/>
                        <a:buNone/>
                      </a:pPr>
                      <a:endParaRPr lang="en-US" sz="2000" dirty="0">
                        <a:solidFill>
                          <a:schemeClr val="lt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60975" marB="60975"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432850"/>
                  </a:ext>
                </a:extLst>
              </a:tr>
              <a:tr h="5406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2000">
                        <a:solidFill>
                          <a:schemeClr val="lt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0" marR="0" marT="0" marB="0">
                    <a:lnT w="12700" cmpd="sng">
                      <a:noFill/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Week 5</a:t>
                      </a:r>
                    </a:p>
                  </a:txBody>
                  <a:tcPr marL="91450" marR="91450" marT="60975" marB="60975">
                    <a:lnT w="12700" cmpd="sng">
                      <a:noFill/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Animaties</a:t>
                      </a:r>
                      <a:r>
                        <a:rPr lang="en-US" sz="2000" dirty="0">
                          <a:solidFill>
                            <a:schemeClr val="lt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– CSS</a:t>
                      </a:r>
                    </a:p>
                  </a:txBody>
                  <a:tcPr marL="91450" marR="91450" marT="60975" marB="60975">
                    <a:lnT w="12700" cmpd="sng">
                      <a:noFill/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2000" dirty="0"/>
                    </a:p>
                  </a:txBody>
                  <a:tcPr marL="91450" marR="91450" marT="60975" marB="6097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06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2000">
                        <a:solidFill>
                          <a:schemeClr val="lt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0" marR="0" marT="0" marB="0">
                    <a:lnB w="12700" cmpd="sng">
                      <a:noFill/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Week 6</a:t>
                      </a:r>
                    </a:p>
                  </a:txBody>
                  <a:tcPr marL="91450" marR="91450" marT="60975" marB="60975">
                    <a:lnB w="12700" cmpd="sng">
                      <a:noFill/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Presentaties</a:t>
                      </a:r>
                      <a:r>
                        <a:rPr lang="en-US" sz="2000" dirty="0">
                          <a:solidFill>
                            <a:schemeClr val="lt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– </a:t>
                      </a:r>
                      <a:r>
                        <a:rPr lang="en-US" sz="2000" dirty="0" err="1">
                          <a:solidFill>
                            <a:schemeClr val="lt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Herhaling</a:t>
                      </a:r>
                      <a:endParaRPr lang="en-US" sz="2000" dirty="0">
                        <a:solidFill>
                          <a:schemeClr val="lt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60975" marB="60975">
                    <a:lnB w="12700" cmpd="sng">
                      <a:noFill/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2000" dirty="0"/>
                    </a:p>
                  </a:txBody>
                  <a:tcPr marL="91450" marR="91450" marT="60975" marB="6097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406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2000" dirty="0">
                        <a:solidFill>
                          <a:schemeClr val="lt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60975" marB="6097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   </a:t>
                      </a:r>
                      <a:r>
                        <a:rPr lang="en-US" sz="2000" dirty="0" err="1">
                          <a:solidFill>
                            <a:schemeClr val="lt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Examen</a:t>
                      </a:r>
                      <a:endParaRPr lang="en-US" sz="2000" dirty="0">
                        <a:solidFill>
                          <a:schemeClr val="lt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60975" marB="6097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2000" dirty="0"/>
                    </a:p>
                  </a:txBody>
                  <a:tcPr marL="91450" marR="91450" marT="60975" marB="6097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14" name="Shape 314"/>
          <p:cNvSpPr/>
          <p:nvPr/>
        </p:nvSpPr>
        <p:spPr>
          <a:xfrm>
            <a:off x="-9526" y="4559514"/>
            <a:ext cx="466800" cy="431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Shape 315"/>
          <p:cNvSpPr/>
          <p:nvPr/>
        </p:nvSpPr>
        <p:spPr>
          <a:xfrm rot="10800000">
            <a:off x="8694490" y="4559615"/>
            <a:ext cx="466800" cy="431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0192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/>
          <p:nvPr/>
        </p:nvSpPr>
        <p:spPr>
          <a:xfrm>
            <a:off x="578947" y="746323"/>
            <a:ext cx="7964400" cy="28581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Handig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voor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het </a:t>
            </a:r>
            <a:r>
              <a:rPr lang="en-US" sz="2400" b="1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oneindig</a:t>
            </a:r>
            <a:r>
              <a:rPr lang="en-US" sz="24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lang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uitvoeren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van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een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niet</a:t>
            </a:r>
            <a:r>
              <a:rPr lang="en-US" sz="24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cyclische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handeling</a:t>
            </a:r>
            <a:endParaRPr lang="en-US" sz="24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77800" marR="0" lvl="0" indent="-177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Twee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gevallen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</a:p>
          <a:p>
            <a:pPr lvl="3"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Wingdings" panose="05000000000000000000" pitchFamily="2" charset="2"/>
              </a:rPr>
              <a:t>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Constante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snelheid</a:t>
            </a:r>
            <a:endParaRPr lang="en-US" sz="24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3"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Wingdings" panose="05000000000000000000" pitchFamily="2" charset="2"/>
              </a:rPr>
              <a:t>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Wingdings" panose="05000000000000000000" pitchFamily="2" charset="2"/>
              </a:rPr>
              <a:t>Variabele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Wingdings" panose="05000000000000000000" pitchFamily="2" charset="2"/>
              </a:rPr>
              <a:t>snelheid</a:t>
            </a:r>
            <a:endParaRPr lang="en-US" sz="24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77800" marR="0" lvl="0" indent="-177800" algn="l" rtl="0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Voorbeeld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-project: </a:t>
            </a:r>
            <a:r>
              <a:rPr lang="en-US" sz="2400" b="1" dirty="0">
                <a:solidFill>
                  <a:srgbClr val="0000FF"/>
                </a:solidFill>
                <a:latin typeface="Consolas" panose="020B0609020204030204" pitchFamily="49" charset="0"/>
                <a:ea typeface="Verdana"/>
                <a:cs typeface="Verdana"/>
                <a:sym typeface="Verdana"/>
              </a:rPr>
              <a:t>stopwatch.zip</a:t>
            </a: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Timeline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268" y="3984011"/>
            <a:ext cx="3677163" cy="2286319"/>
          </a:xfrm>
          <a:prstGeom prst="rect">
            <a:avLst/>
          </a:prstGeom>
        </p:spPr>
      </p:pic>
      <p:pic>
        <p:nvPicPr>
          <p:cNvPr id="7" name="Shape 773" descr="Bb_transbkrd.png"/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2176" y="3159741"/>
            <a:ext cx="782664" cy="57133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651"/>
          <p:cNvSpPr txBox="1"/>
          <p:nvPr/>
        </p:nvSpPr>
        <p:spPr>
          <a:xfrm>
            <a:off x="6262176" y="4302417"/>
            <a:ext cx="2473610" cy="184207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</a:t>
            </a: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nerveuze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stopwatch: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dirty="0">
                <a:solidFill>
                  <a:schemeClr val="dk1"/>
                </a:solidFill>
              </a:rPr>
              <a:t>Elke </a:t>
            </a:r>
            <a:r>
              <a:rPr lang="en-US" dirty="0" err="1">
                <a:solidFill>
                  <a:schemeClr val="dk1"/>
                </a:solidFill>
              </a:rPr>
              <a:t>keer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ze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gestopt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wordt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zal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ze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na</a:t>
            </a:r>
            <a:r>
              <a:rPr lang="en-US" dirty="0">
                <a:solidFill>
                  <a:schemeClr val="dk1"/>
                </a:solidFill>
              </a:rPr>
              <a:t> het </a:t>
            </a:r>
            <a:r>
              <a:rPr lang="en-US" dirty="0" err="1">
                <a:solidFill>
                  <a:schemeClr val="dk1"/>
                </a:solidFill>
              </a:rPr>
              <a:t>heropstarten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sneller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tikken</a:t>
            </a:r>
            <a:r>
              <a:rPr lang="en-US" dirty="0">
                <a:solidFill>
                  <a:schemeClr val="dk1"/>
                </a:solidFill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dirty="0" err="1">
                <a:solidFill>
                  <a:schemeClr val="dk1"/>
                </a:solidFill>
              </a:rPr>
              <a:t>Eerst</a:t>
            </a:r>
            <a:r>
              <a:rPr lang="en-US" dirty="0">
                <a:solidFill>
                  <a:schemeClr val="dk1"/>
                </a:solidFill>
              </a:rPr>
              <a:t> 1 sec. per </a:t>
            </a:r>
            <a:r>
              <a:rPr lang="en-US" dirty="0" err="1">
                <a:solidFill>
                  <a:schemeClr val="dk1"/>
                </a:solidFill>
              </a:rPr>
              <a:t>tik</a:t>
            </a:r>
            <a:r>
              <a:rPr lang="en-US" dirty="0">
                <a:solidFill>
                  <a:schemeClr val="dk1"/>
                </a:solidFill>
              </a:rPr>
              <a:t>,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dirty="0" err="1">
                <a:solidFill>
                  <a:schemeClr val="dk1"/>
                </a:solidFill>
              </a:rPr>
              <a:t>dan</a:t>
            </a:r>
            <a:r>
              <a:rPr lang="en-US" dirty="0">
                <a:solidFill>
                  <a:schemeClr val="dk1"/>
                </a:solidFill>
              </a:rPr>
              <a:t> 0,9 sec. per </a:t>
            </a:r>
            <a:r>
              <a:rPr lang="en-US" dirty="0" err="1">
                <a:solidFill>
                  <a:schemeClr val="dk1"/>
                </a:solidFill>
              </a:rPr>
              <a:t>tik</a:t>
            </a:r>
            <a:r>
              <a:rPr lang="en-US" dirty="0">
                <a:solidFill>
                  <a:schemeClr val="dk1"/>
                </a:solidFill>
              </a:rPr>
              <a:t>,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dan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0,8 sec. per </a:t>
            </a: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tik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dirty="0">
                <a:solidFill>
                  <a:schemeClr val="dk1"/>
                </a:solidFill>
              </a:rPr>
              <a:t>…</a:t>
            </a:r>
            <a:endParaRPr lang="en-US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Shape 652"/>
          <p:cNvCxnSpPr>
            <a:stCxn id="8" idx="1"/>
          </p:cNvCxnSpPr>
          <p:nvPr/>
        </p:nvCxnSpPr>
        <p:spPr>
          <a:xfrm flipH="1" flipV="1">
            <a:off x="5608864" y="5208814"/>
            <a:ext cx="653312" cy="14643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819855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/>
          <p:nvPr/>
        </p:nvSpPr>
        <p:spPr>
          <a:xfrm>
            <a:off x="578947" y="921934"/>
            <a:ext cx="7964400" cy="142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Voeg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de Timeline toe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aan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de Presenter (attrib.!)</a:t>
            </a:r>
          </a:p>
          <a:p>
            <a:pPr marL="177800" marR="0" lvl="0" indent="-177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Spreek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het model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aan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!</a:t>
            </a:r>
          </a:p>
          <a:p>
            <a:pPr marL="177800" marR="0" lvl="0" indent="-177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Basisgeval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constante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snelheid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):</a:t>
            </a: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Timeline: </a:t>
            </a:r>
            <a:r>
              <a:rPr lang="en-US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constante</a:t>
            </a:r>
            <a:r>
              <a:rPr lang="en-US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snelheid</a:t>
            </a:r>
            <a:endParaRPr lang="nl-BE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43875" y="2868506"/>
            <a:ext cx="8234543" cy="34424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1800" b="1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private </a:t>
            </a:r>
            <a:r>
              <a:rPr kumimoji="0" lang="nl-BE" altLang="nl-BE" sz="1800" b="1" i="0" u="none" strike="noStrike" cap="none" normalizeH="0" baseline="0" dirty="0" err="1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nl-BE" altLang="nl-BE" sz="1800" b="1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1800" b="1" i="0" u="none" strike="noStrike" cap="none" normalizeH="0" baseline="0" dirty="0">
                <a:ln>
                  <a:noFill/>
                </a:ln>
                <a:solidFill>
                  <a:srgbClr val="170591"/>
                </a:solidFill>
                <a:effectLst/>
                <a:latin typeface="Consolas" panose="020B0609020204030204" pitchFamily="49" charset="0"/>
              </a:rPr>
              <a:t>setupTimeline</a:t>
            </a:r>
            <a:r>
              <a:rPr kumimoji="0" lang="nl-BE" altLang="nl-BE" sz="18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nl-BE" altLang="nl-BE" sz="18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8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1800" b="0" i="0" u="none" strike="noStrike" cap="none" normalizeH="0" baseline="0" dirty="0">
                <a:ln>
                  <a:noFill/>
                </a:ln>
                <a:solidFill>
                  <a:srgbClr val="566874"/>
                </a:solidFill>
                <a:effectLst/>
                <a:latin typeface="Consolas" panose="020B0609020204030204" pitchFamily="49" charset="0"/>
              </a:rPr>
              <a:t>stopwatchTimeline </a:t>
            </a:r>
            <a:r>
              <a:rPr kumimoji="0" lang="nl-BE" altLang="nl-BE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nl-BE" altLang="nl-BE" sz="1800" b="1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nl-BE" altLang="nl-BE" sz="1800" b="1" i="0" u="none" strike="noStrike" cap="none" normalizeH="0" baseline="0" dirty="0">
                <a:ln>
                  <a:noFill/>
                </a:ln>
                <a:solidFill>
                  <a:srgbClr val="170591"/>
                </a:solidFill>
                <a:effectLst/>
                <a:latin typeface="Consolas" panose="020B0609020204030204" pitchFamily="49" charset="0"/>
              </a:rPr>
              <a:t>Timeline</a:t>
            </a:r>
            <a:r>
              <a:rPr kumimoji="0" lang="nl-BE" altLang="nl-BE" sz="18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1800" b="1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nl-BE" altLang="nl-BE" sz="1800" b="1" i="0" u="none" strike="noStrike" cap="none" normalizeH="0" baseline="0" dirty="0" err="1">
                <a:ln>
                  <a:noFill/>
                </a:ln>
                <a:solidFill>
                  <a:srgbClr val="170591"/>
                </a:solidFill>
                <a:effectLst/>
                <a:latin typeface="Consolas" panose="020B0609020204030204" pitchFamily="49" charset="0"/>
              </a:rPr>
              <a:t>KeyFrame</a:t>
            </a:r>
            <a:r>
              <a:rPr kumimoji="0" lang="nl-BE" altLang="nl-BE" sz="18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nl-BE" altLang="nl-BE" sz="18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8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nl-BE" altLang="nl-BE" sz="1800" b="1" i="0" u="none" strike="noStrike" cap="none" normalizeH="0" baseline="0" dirty="0" err="1">
                <a:ln>
                  <a:noFill/>
                </a:ln>
                <a:solidFill>
                  <a:srgbClr val="3E7EFF"/>
                </a:solidFill>
                <a:effectLst/>
                <a:latin typeface="Consolas" panose="020B0609020204030204" pitchFamily="49" charset="0"/>
              </a:rPr>
              <a:t>Duration</a:t>
            </a:r>
            <a:r>
              <a:rPr kumimoji="0" lang="nl-BE" altLang="nl-BE" sz="18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nl-BE" altLang="nl-BE" sz="1800" b="1" i="0" u="none" strike="noStrike" cap="none" normalizeH="0" baseline="0" dirty="0" err="1">
                <a:ln>
                  <a:noFill/>
                </a:ln>
                <a:solidFill>
                  <a:srgbClr val="7F9FBF"/>
                </a:solidFill>
                <a:effectLst/>
                <a:latin typeface="Consolas" panose="020B0609020204030204" pitchFamily="49" charset="0"/>
              </a:rPr>
              <a:t>millis</a:t>
            </a:r>
            <a:r>
              <a:rPr kumimoji="0" lang="nl-BE" altLang="nl-BE" sz="18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1800" b="1" i="0" u="none" strike="noStrike" cap="none" normalizeH="0" baseline="0" dirty="0" err="1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nl-BE" altLang="nl-BE" sz="18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nl-BE" altLang="nl-BE" sz="1800" b="0" i="0" u="none" strike="noStrike" cap="none" normalizeH="0" baseline="0" dirty="0" err="1">
                <a:ln>
                  <a:noFill/>
                </a:ln>
                <a:solidFill>
                  <a:srgbClr val="566874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kumimoji="0" lang="nl-BE" altLang="nl-BE" sz="18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nl-BE" altLang="nl-BE" sz="1800" b="1" i="0" u="none" strike="noStrike" cap="none" normalizeH="0" baseline="0" dirty="0" err="1">
                <a:ln>
                  <a:noFill/>
                </a:ln>
                <a:solidFill>
                  <a:srgbClr val="170591"/>
                </a:solidFill>
                <a:effectLst/>
                <a:latin typeface="Consolas" panose="020B0609020204030204" pitchFamily="49" charset="0"/>
              </a:rPr>
              <a:t>getTickDurationMillis</a:t>
            </a:r>
            <a:r>
              <a:rPr kumimoji="0" lang="nl-BE" altLang="nl-BE" sz="18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kumimoji="0" lang="nl-BE" altLang="nl-BE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BE" altLang="nl-BE" sz="1800" dirty="0">
                <a:solidFill>
                  <a:srgbClr val="333333"/>
                </a:solidFill>
                <a:latin typeface="Consolas" panose="020B0609020204030204" pitchFamily="49" charset="0"/>
              </a:rPr>
              <a:t>            </a:t>
            </a:r>
            <a:r>
              <a:rPr kumimoji="0" lang="nl-BE" altLang="nl-BE" sz="1800" b="1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nl-BE" altLang="nl-BE" sz="1800" b="1" i="0" u="none" strike="noStrike" cap="none" normalizeH="0" baseline="0" dirty="0" err="1">
                <a:ln>
                  <a:noFill/>
                </a:ln>
                <a:solidFill>
                  <a:srgbClr val="3E7EFF"/>
                </a:solidFill>
                <a:effectLst/>
                <a:latin typeface="Consolas" panose="020B0609020204030204" pitchFamily="49" charset="0"/>
              </a:rPr>
              <a:t>EventHandler</a:t>
            </a:r>
            <a:r>
              <a:rPr kumimoji="0" lang="nl-BE" altLang="nl-BE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nl-BE" altLang="nl-BE" sz="1800" b="1" i="0" u="none" strike="noStrike" cap="none" normalizeH="0" baseline="0" dirty="0" err="1">
                <a:ln>
                  <a:noFill/>
                </a:ln>
                <a:solidFill>
                  <a:srgbClr val="3E7EFF"/>
                </a:solidFill>
                <a:effectLst/>
                <a:latin typeface="Consolas" panose="020B0609020204030204" pitchFamily="49" charset="0"/>
              </a:rPr>
              <a:t>ActionEvent</a:t>
            </a:r>
            <a:r>
              <a:rPr kumimoji="0" lang="nl-BE" altLang="nl-BE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nl-BE" altLang="nl-BE" sz="18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nl-BE" altLang="nl-BE" sz="18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8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nl-BE" altLang="nl-BE" sz="1800" b="1" i="0" u="none" strike="noStrike" cap="none" normalizeH="0" baseline="0" dirty="0">
                <a:ln>
                  <a:noFill/>
                </a:ln>
                <a:solidFill>
                  <a:srgbClr val="BFA422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nl-BE" altLang="nl-BE" sz="1800" b="1" i="0" u="none" strike="noStrike" cap="none" normalizeH="0" baseline="0" dirty="0" err="1">
                <a:ln>
                  <a:noFill/>
                </a:ln>
                <a:solidFill>
                  <a:srgbClr val="BFA422"/>
                </a:solidFill>
                <a:effectLst/>
                <a:latin typeface="Consolas" panose="020B0609020204030204" pitchFamily="49" charset="0"/>
              </a:rPr>
              <a:t>Override</a:t>
            </a:r>
            <a:br>
              <a:rPr kumimoji="0" lang="nl-BE" altLang="nl-BE" sz="1800" b="1" i="0" u="none" strike="noStrike" cap="none" normalizeH="0" baseline="0" dirty="0">
                <a:ln>
                  <a:noFill/>
                </a:ln>
                <a:solidFill>
                  <a:srgbClr val="BFA422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800" b="1" i="0" u="none" strike="noStrike" cap="none" normalizeH="0" baseline="0" dirty="0">
                <a:ln>
                  <a:noFill/>
                </a:ln>
                <a:solidFill>
                  <a:srgbClr val="BFA422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nl-BE" altLang="nl-BE" sz="1800" b="1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nl-BE" altLang="nl-BE" sz="1800" b="1" i="0" u="none" strike="noStrike" cap="none" normalizeH="0" baseline="0" dirty="0" err="1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nl-BE" altLang="nl-BE" sz="1800" b="1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1800" b="1" i="0" u="none" strike="noStrike" cap="none" normalizeH="0" baseline="0" dirty="0">
                <a:ln>
                  <a:noFill/>
                </a:ln>
                <a:solidFill>
                  <a:srgbClr val="170591"/>
                </a:solidFill>
                <a:effectLst/>
                <a:latin typeface="Consolas" panose="020B0609020204030204" pitchFamily="49" charset="0"/>
              </a:rPr>
              <a:t>handle</a:t>
            </a:r>
            <a:r>
              <a:rPr kumimoji="0" lang="nl-BE" altLang="nl-BE" sz="18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1800" b="1" i="0" u="none" strike="noStrike" cap="none" normalizeH="0" baseline="0" dirty="0" err="1">
                <a:ln>
                  <a:noFill/>
                </a:ln>
                <a:solidFill>
                  <a:srgbClr val="3E7EFF"/>
                </a:solidFill>
                <a:effectLst/>
                <a:latin typeface="Consolas" panose="020B0609020204030204" pitchFamily="49" charset="0"/>
              </a:rPr>
              <a:t>ActionEvent</a:t>
            </a:r>
            <a:r>
              <a:rPr kumimoji="0" lang="nl-BE" altLang="nl-BE" sz="1800" b="1" i="0" u="none" strike="noStrike" cap="none" normalizeH="0" baseline="0" dirty="0">
                <a:ln>
                  <a:noFill/>
                </a:ln>
                <a:solidFill>
                  <a:srgbClr val="3E7E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1800" b="1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kumimoji="0" lang="nl-BE" altLang="nl-BE" sz="18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nl-BE" altLang="nl-BE" sz="18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8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nl-BE" altLang="nl-BE" sz="1800" b="0" i="0" u="none" strike="noStrike" cap="none" normalizeH="0" baseline="0" dirty="0" err="1">
                <a:ln>
                  <a:noFill/>
                </a:ln>
                <a:solidFill>
                  <a:srgbClr val="566874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kumimoji="0" lang="nl-BE" altLang="nl-BE" sz="18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nl-BE" altLang="nl-BE" sz="1800" b="1" i="0" u="none" strike="noStrike" cap="none" normalizeH="0" baseline="0" dirty="0" err="1">
                <a:ln>
                  <a:noFill/>
                </a:ln>
                <a:solidFill>
                  <a:srgbClr val="170591"/>
                </a:solidFill>
                <a:effectLst/>
                <a:latin typeface="Consolas" panose="020B0609020204030204" pitchFamily="49" charset="0"/>
              </a:rPr>
              <a:t>tick</a:t>
            </a:r>
            <a:r>
              <a:rPr kumimoji="0" lang="nl-BE" altLang="nl-BE" sz="18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nl-BE" altLang="nl-BE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BE" altLang="nl-BE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nl-BE" altLang="nl-BE" sz="1800" b="1" i="0" u="none" strike="noStrike" cap="none" normalizeH="0" baseline="0" dirty="0" err="1">
                <a:ln>
                  <a:noFill/>
                </a:ln>
                <a:solidFill>
                  <a:srgbClr val="170591"/>
                </a:solidFill>
                <a:effectLst/>
                <a:latin typeface="Consolas" panose="020B0609020204030204" pitchFamily="49" charset="0"/>
              </a:rPr>
              <a:t>updateView</a:t>
            </a:r>
            <a:r>
              <a:rPr kumimoji="0" lang="nl-BE" altLang="nl-BE" sz="18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nl-BE" altLang="nl-BE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BE" altLang="nl-BE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nl-BE" altLang="nl-BE" sz="18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nl-BE" altLang="nl-BE" sz="18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8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Consolas" panose="020B0609020204030204" pitchFamily="49" charset="0"/>
              </a:rPr>
              <a:t>            }))</a:t>
            </a:r>
            <a:r>
              <a:rPr kumimoji="0" lang="nl-BE" altLang="nl-BE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BE" altLang="nl-BE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1800" b="0" i="0" u="none" strike="noStrike" cap="none" normalizeH="0" baseline="0" dirty="0" err="1">
                <a:ln>
                  <a:noFill/>
                </a:ln>
                <a:solidFill>
                  <a:srgbClr val="566874"/>
                </a:solidFill>
                <a:effectLst/>
                <a:latin typeface="Consolas" panose="020B0609020204030204" pitchFamily="49" charset="0"/>
              </a:rPr>
              <a:t>stopwatchTimeline</a:t>
            </a:r>
            <a:r>
              <a:rPr kumimoji="0" lang="nl-BE" altLang="nl-BE" sz="18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nl-BE" altLang="nl-BE" sz="1800" b="1" i="0" u="none" strike="noStrike" cap="none" normalizeH="0" baseline="0" dirty="0" err="1">
                <a:ln>
                  <a:noFill/>
                </a:ln>
                <a:solidFill>
                  <a:srgbClr val="170591"/>
                </a:solidFill>
                <a:effectLst/>
                <a:latin typeface="Consolas" panose="020B0609020204030204" pitchFamily="49" charset="0"/>
              </a:rPr>
              <a:t>setCycleCount</a:t>
            </a:r>
            <a:r>
              <a:rPr kumimoji="0" lang="nl-BE" altLang="nl-BE" sz="18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1800" b="1" i="0" u="none" strike="noStrike" cap="none" normalizeH="0" baseline="0" dirty="0" err="1">
                <a:ln>
                  <a:noFill/>
                </a:ln>
                <a:solidFill>
                  <a:srgbClr val="3E7EFF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kumimoji="0" lang="nl-BE" altLang="nl-BE" sz="18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nl-BE" altLang="nl-BE" sz="18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INDEFINITE</a:t>
            </a:r>
            <a:r>
              <a:rPr kumimoji="0" lang="nl-BE" altLang="nl-BE" sz="18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nl-BE" altLang="nl-BE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nl-BE" altLang="nl-BE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8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nl-BE" altLang="nl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3875" y="2499174"/>
            <a:ext cx="246413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BE" sz="1800" b="1" dirty="0" err="1">
                <a:latin typeface="Consolas" panose="020B0609020204030204" pitchFamily="49" charset="0"/>
              </a:rPr>
              <a:t>StopwatchPresenter</a:t>
            </a:r>
            <a:endParaRPr lang="nl-BE" sz="18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08011" y="4565293"/>
            <a:ext cx="1966068" cy="2775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71130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Timeline: </a:t>
            </a:r>
            <a:r>
              <a:rPr lang="en-US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constante</a:t>
            </a:r>
            <a:r>
              <a:rPr lang="en-US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snelheid</a:t>
            </a:r>
            <a:endParaRPr lang="nl-BE" dirty="0"/>
          </a:p>
        </p:txBody>
      </p:sp>
      <p:grpSp>
        <p:nvGrpSpPr>
          <p:cNvPr id="9" name="Group 8"/>
          <p:cNvGrpSpPr/>
          <p:nvPr/>
        </p:nvGrpSpPr>
        <p:grpSpPr>
          <a:xfrm>
            <a:off x="345165" y="1141723"/>
            <a:ext cx="7133321" cy="5201927"/>
            <a:chOff x="2010679" y="2642016"/>
            <a:chExt cx="7133321" cy="5201927"/>
          </a:xfrm>
        </p:grpSpPr>
        <p:sp>
          <p:nvSpPr>
            <p:cNvPr id="6" name="TextBox 5"/>
            <p:cNvSpPr txBox="1"/>
            <p:nvPr/>
          </p:nvSpPr>
          <p:spPr>
            <a:xfrm>
              <a:off x="2010679" y="2642016"/>
              <a:ext cx="246413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sz="1800" b="1" dirty="0" err="1">
                  <a:latin typeface="Consolas" panose="020B0609020204030204" pitchFamily="49" charset="0"/>
                </a:rPr>
                <a:t>StopwatchPresenter</a:t>
              </a:r>
              <a:endParaRPr lang="nl-BE" sz="1800" b="1" dirty="0">
                <a:latin typeface="Consolas" panose="020B0609020204030204" pitchFamily="49" charset="0"/>
              </a:endParaRPr>
            </a:p>
          </p:txBody>
        </p:sp>
        <p:sp>
          <p:nvSpPr>
            <p:cNvPr id="4" name="Rectangle 2"/>
            <p:cNvSpPr>
              <a:spLocks noChangeArrowheads="1"/>
            </p:cNvSpPr>
            <p:nvPr/>
          </p:nvSpPr>
          <p:spPr bwMode="auto">
            <a:xfrm>
              <a:off x="2010679" y="3010445"/>
              <a:ext cx="7133321" cy="48334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7F0055"/>
                  </a:solidFill>
                  <a:effectLst/>
                  <a:latin typeface="Consolas" panose="020B0609020204030204" pitchFamily="49" charset="0"/>
                </a:rPr>
                <a:t>private </a:t>
              </a:r>
              <a:r>
                <a:rPr kumimoji="0" lang="nl-BE" altLang="nl-BE" b="1" i="0" u="none" strike="noStrike" cap="none" normalizeH="0" baseline="0" dirty="0" err="1">
                  <a:ln>
                    <a:noFill/>
                  </a:ln>
                  <a:solidFill>
                    <a:srgbClr val="7F0055"/>
                  </a:solidFill>
                  <a:effectLst/>
                  <a:latin typeface="Consolas" panose="020B0609020204030204" pitchFamily="49" charset="0"/>
                </a:rPr>
                <a:t>void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7F0055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nl-BE" altLang="nl-BE" b="1" i="0" u="none" strike="noStrike" cap="none" normalizeH="0" baseline="0" dirty="0" err="1">
                  <a:ln>
                    <a:noFill/>
                  </a:ln>
                  <a:solidFill>
                    <a:srgbClr val="170591"/>
                  </a:solidFill>
                  <a:effectLst/>
                  <a:latin typeface="Consolas" panose="020B0609020204030204" pitchFamily="49" charset="0"/>
                </a:rPr>
                <a:t>addEventhandlers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() {</a:t>
              </a:r>
              <a:b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    </a:t>
              </a:r>
              <a:r>
                <a:rPr kumimoji="0" lang="nl-BE" altLang="nl-BE" b="1" i="0" u="none" strike="noStrike" cap="none" normalizeH="0" baseline="0" dirty="0" err="1">
                  <a:ln>
                    <a:noFill/>
                  </a:ln>
                  <a:solidFill>
                    <a:srgbClr val="7F0055"/>
                  </a:solidFill>
                  <a:effectLst/>
                  <a:latin typeface="Consolas" panose="020B0609020204030204" pitchFamily="49" charset="0"/>
                </a:rPr>
                <a:t>this</a:t>
              </a:r>
              <a:r>
                <a:rPr kumimoji="0" lang="nl-BE" altLang="nl-BE" b="0" i="0" u="none" strike="noStrike" cap="none" normalizeH="0" baseline="0" dirty="0" err="1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kumimoji="0" lang="nl-BE" altLang="nl-BE" b="0" i="0" u="none" strike="noStrike" cap="none" normalizeH="0" baseline="0" dirty="0" err="1">
                  <a:ln>
                    <a:noFill/>
                  </a:ln>
                  <a:solidFill>
                    <a:srgbClr val="566874"/>
                  </a:solidFill>
                  <a:effectLst/>
                  <a:latin typeface="Consolas" panose="020B0609020204030204" pitchFamily="49" charset="0"/>
                </a:rPr>
                <a:t>view</a:t>
              </a:r>
              <a:r>
                <a:rPr kumimoji="0" lang="nl-BE" altLang="nl-BE" b="0" i="0" u="none" strike="noStrike" cap="none" normalizeH="0" baseline="0" dirty="0" err="1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kumimoji="0" lang="nl-BE" altLang="nl-BE" b="1" i="0" u="none" strike="noStrike" cap="none" normalizeH="0" baseline="0" dirty="0" err="1">
                  <a:ln>
                    <a:noFill/>
                  </a:ln>
                  <a:solidFill>
                    <a:srgbClr val="170591"/>
                  </a:solidFill>
                  <a:effectLst/>
                  <a:latin typeface="Consolas" panose="020B0609020204030204" pitchFamily="49" charset="0"/>
                </a:rPr>
                <a:t>getStart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()</a:t>
              </a:r>
              <a:r>
                <a:rPr kumimoji="0" lang="nl-BE" altLang="nl-BE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kumimoji="0" lang="nl-BE" altLang="nl-BE" b="1" i="0" u="none" strike="noStrike" cap="none" normalizeH="0" baseline="0" dirty="0" err="1">
                  <a:ln>
                    <a:noFill/>
                  </a:ln>
                  <a:solidFill>
                    <a:srgbClr val="170591"/>
                  </a:solidFill>
                  <a:effectLst/>
                  <a:latin typeface="Consolas" panose="020B0609020204030204" pitchFamily="49" charset="0"/>
                </a:rPr>
                <a:t>setOnAction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7F0055"/>
                  </a:solidFill>
                  <a:effectLst/>
                  <a:latin typeface="Consolas" panose="020B0609020204030204" pitchFamily="49" charset="0"/>
                </a:rPr>
                <a:t>new </a:t>
              </a:r>
              <a:r>
                <a:rPr kumimoji="0" lang="nl-BE" altLang="nl-BE" b="1" i="0" u="none" strike="noStrike" cap="none" normalizeH="0" baseline="0" dirty="0" err="1">
                  <a:ln>
                    <a:noFill/>
                  </a:ln>
                  <a:solidFill>
                    <a:srgbClr val="3E7EFF"/>
                  </a:solidFill>
                  <a:effectLst/>
                  <a:latin typeface="Consolas" panose="020B0609020204030204" pitchFamily="49" charset="0"/>
                </a:rPr>
                <a:t>EventHandler</a:t>
              </a:r>
              <a:r>
                <a:rPr kumimoji="0" lang="nl-BE" altLang="nl-BE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kumimoji="0" lang="nl-BE" altLang="nl-BE" b="1" i="0" u="none" strike="noStrike" cap="none" normalizeH="0" baseline="0" dirty="0" err="1">
                  <a:ln>
                    <a:noFill/>
                  </a:ln>
                  <a:solidFill>
                    <a:srgbClr val="3E7EFF"/>
                  </a:solidFill>
                  <a:effectLst/>
                  <a:latin typeface="Consolas" panose="020B0609020204030204" pitchFamily="49" charset="0"/>
                </a:rPr>
                <a:t>ActionEvent</a:t>
              </a:r>
              <a:r>
                <a:rPr kumimoji="0" lang="nl-BE" altLang="nl-BE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() {</a:t>
              </a:r>
              <a:b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        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BFA422"/>
                  </a:solidFill>
                  <a:effectLst/>
                  <a:latin typeface="Consolas" panose="020B0609020204030204" pitchFamily="49" charset="0"/>
                </a:rPr>
                <a:t>@</a:t>
              </a:r>
              <a:r>
                <a:rPr kumimoji="0" lang="nl-BE" altLang="nl-BE" b="1" i="0" u="none" strike="noStrike" cap="none" normalizeH="0" baseline="0" dirty="0" err="1">
                  <a:ln>
                    <a:noFill/>
                  </a:ln>
                  <a:solidFill>
                    <a:srgbClr val="BFA422"/>
                  </a:solidFill>
                  <a:effectLst/>
                  <a:latin typeface="Consolas" panose="020B0609020204030204" pitchFamily="49" charset="0"/>
                </a:rPr>
                <a:t>Override</a:t>
              </a:r>
              <a:b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BFA422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BFA422"/>
                  </a:solidFill>
                  <a:effectLst/>
                  <a:latin typeface="Consolas" panose="020B0609020204030204" pitchFamily="49" charset="0"/>
                </a:rPr>
                <a:t>        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7F0055"/>
                  </a:solidFill>
                  <a:effectLst/>
                  <a:latin typeface="Consolas" panose="020B0609020204030204" pitchFamily="49" charset="0"/>
                </a:rPr>
                <a:t>public </a:t>
              </a:r>
              <a:r>
                <a:rPr kumimoji="0" lang="nl-BE" altLang="nl-BE" b="1" i="0" u="none" strike="noStrike" cap="none" normalizeH="0" baseline="0" dirty="0" err="1">
                  <a:ln>
                    <a:noFill/>
                  </a:ln>
                  <a:solidFill>
                    <a:srgbClr val="7F0055"/>
                  </a:solidFill>
                  <a:effectLst/>
                  <a:latin typeface="Consolas" panose="020B0609020204030204" pitchFamily="49" charset="0"/>
                </a:rPr>
                <a:t>void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7F0055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170591"/>
                  </a:solidFill>
                  <a:effectLst/>
                  <a:latin typeface="Consolas" panose="020B0609020204030204" pitchFamily="49" charset="0"/>
                </a:rPr>
                <a:t>handle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kumimoji="0" lang="nl-BE" altLang="nl-BE" b="1" i="0" u="none" strike="noStrike" cap="none" normalizeH="0" baseline="0" dirty="0" err="1">
                  <a:ln>
                    <a:noFill/>
                  </a:ln>
                  <a:solidFill>
                    <a:srgbClr val="3E7EFF"/>
                  </a:solidFill>
                  <a:effectLst/>
                  <a:latin typeface="Consolas" panose="020B0609020204030204" pitchFamily="49" charset="0"/>
                </a:rPr>
                <a:t>ActionEvent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3E7E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nl-BE" altLang="nl-BE" b="1" i="1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event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) {</a:t>
              </a:r>
              <a:b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            </a:t>
              </a:r>
              <a:r>
                <a:rPr kumimoji="0" lang="nl-BE" altLang="nl-BE" b="0" i="0" u="none" strike="noStrike" cap="none" normalizeH="0" baseline="0" dirty="0" err="1">
                  <a:ln>
                    <a:noFill/>
                  </a:ln>
                  <a:solidFill>
                    <a:srgbClr val="566874"/>
                  </a:solidFill>
                  <a:effectLst/>
                  <a:latin typeface="Consolas" panose="020B0609020204030204" pitchFamily="49" charset="0"/>
                </a:rPr>
                <a:t>stopwatchTimeline</a:t>
              </a:r>
              <a:r>
                <a:rPr kumimoji="0" lang="nl-BE" altLang="nl-BE" b="0" i="0" u="none" strike="noStrike" cap="none" normalizeH="0" baseline="0" dirty="0" err="1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kumimoji="0" lang="nl-BE" altLang="nl-BE" b="1" i="0" u="none" strike="noStrike" cap="none" normalizeH="0" baseline="0" dirty="0" err="1">
                  <a:ln>
                    <a:noFill/>
                  </a:ln>
                  <a:solidFill>
                    <a:srgbClr val="170591"/>
                  </a:solidFill>
                  <a:effectLst/>
                  <a:latin typeface="Consolas" panose="020B0609020204030204" pitchFamily="49" charset="0"/>
                </a:rPr>
                <a:t>play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()</a:t>
              </a:r>
              <a:r>
                <a:rPr kumimoji="0" lang="nl-BE" altLang="nl-BE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  <a:t>;</a:t>
              </a:r>
              <a:br>
                <a:rPr kumimoji="0" lang="nl-BE" altLang="nl-BE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nl-BE" altLang="nl-BE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  <a:t>        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}</a:t>
              </a:r>
              <a:b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    })</a:t>
              </a:r>
              <a:r>
                <a:rPr kumimoji="0" lang="nl-BE" altLang="nl-BE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  <a:t>;</a:t>
              </a:r>
              <a:br>
                <a:rPr kumimoji="0" lang="nl-BE" altLang="nl-BE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nl-BE" altLang="nl-BE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  <a:t>    </a:t>
              </a:r>
              <a:r>
                <a:rPr kumimoji="0" lang="nl-BE" altLang="nl-BE" b="1" i="0" u="none" strike="noStrike" cap="none" normalizeH="0" baseline="0" dirty="0" err="1">
                  <a:ln>
                    <a:noFill/>
                  </a:ln>
                  <a:solidFill>
                    <a:srgbClr val="7F0055"/>
                  </a:solidFill>
                  <a:effectLst/>
                  <a:latin typeface="Consolas" panose="020B0609020204030204" pitchFamily="49" charset="0"/>
                </a:rPr>
                <a:t>this</a:t>
              </a:r>
              <a:r>
                <a:rPr kumimoji="0" lang="nl-BE" altLang="nl-BE" b="0" i="0" u="none" strike="noStrike" cap="none" normalizeH="0" baseline="0" dirty="0" err="1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kumimoji="0" lang="nl-BE" altLang="nl-BE" b="0" i="0" u="none" strike="noStrike" cap="none" normalizeH="0" baseline="0" dirty="0" err="1">
                  <a:ln>
                    <a:noFill/>
                  </a:ln>
                  <a:solidFill>
                    <a:srgbClr val="566874"/>
                  </a:solidFill>
                  <a:effectLst/>
                  <a:latin typeface="Consolas" panose="020B0609020204030204" pitchFamily="49" charset="0"/>
                </a:rPr>
                <a:t>view</a:t>
              </a:r>
              <a:r>
                <a:rPr kumimoji="0" lang="nl-BE" altLang="nl-BE" b="0" i="0" u="none" strike="noStrike" cap="none" normalizeH="0" baseline="0" dirty="0" err="1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kumimoji="0" lang="nl-BE" altLang="nl-BE" b="1" i="0" u="none" strike="noStrike" cap="none" normalizeH="0" baseline="0" dirty="0" err="1">
                  <a:ln>
                    <a:noFill/>
                  </a:ln>
                  <a:solidFill>
                    <a:srgbClr val="170591"/>
                  </a:solidFill>
                  <a:effectLst/>
                  <a:latin typeface="Consolas" panose="020B0609020204030204" pitchFamily="49" charset="0"/>
                </a:rPr>
                <a:t>getPause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()</a:t>
              </a:r>
              <a:r>
                <a:rPr kumimoji="0" lang="nl-BE" altLang="nl-BE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kumimoji="0" lang="nl-BE" altLang="nl-BE" b="1" i="0" u="none" strike="noStrike" cap="none" normalizeH="0" baseline="0" dirty="0" err="1">
                  <a:ln>
                    <a:noFill/>
                  </a:ln>
                  <a:solidFill>
                    <a:srgbClr val="170591"/>
                  </a:solidFill>
                  <a:effectLst/>
                  <a:latin typeface="Consolas" panose="020B0609020204030204" pitchFamily="49" charset="0"/>
                </a:rPr>
                <a:t>setOnAction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7F0055"/>
                  </a:solidFill>
                  <a:effectLst/>
                  <a:latin typeface="Consolas" panose="020B0609020204030204" pitchFamily="49" charset="0"/>
                </a:rPr>
                <a:t>new </a:t>
              </a:r>
              <a:r>
                <a:rPr kumimoji="0" lang="nl-BE" altLang="nl-BE" b="1" i="0" u="none" strike="noStrike" cap="none" normalizeH="0" baseline="0" dirty="0" err="1">
                  <a:ln>
                    <a:noFill/>
                  </a:ln>
                  <a:solidFill>
                    <a:srgbClr val="3E7EFF"/>
                  </a:solidFill>
                  <a:effectLst/>
                  <a:latin typeface="Consolas" panose="020B0609020204030204" pitchFamily="49" charset="0"/>
                </a:rPr>
                <a:t>EventHandler</a:t>
              </a:r>
              <a:r>
                <a:rPr kumimoji="0" lang="nl-BE" altLang="nl-BE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kumimoji="0" lang="nl-BE" altLang="nl-BE" b="1" i="0" u="none" strike="noStrike" cap="none" normalizeH="0" baseline="0" dirty="0" err="1">
                  <a:ln>
                    <a:noFill/>
                  </a:ln>
                  <a:solidFill>
                    <a:srgbClr val="3E7EFF"/>
                  </a:solidFill>
                  <a:effectLst/>
                  <a:latin typeface="Consolas" panose="020B0609020204030204" pitchFamily="49" charset="0"/>
                </a:rPr>
                <a:t>ActionEvent</a:t>
              </a:r>
              <a:r>
                <a:rPr kumimoji="0" lang="nl-BE" altLang="nl-BE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() {</a:t>
              </a:r>
              <a:b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        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BFA422"/>
                  </a:solidFill>
                  <a:effectLst/>
                  <a:latin typeface="Consolas" panose="020B0609020204030204" pitchFamily="49" charset="0"/>
                </a:rPr>
                <a:t>@</a:t>
              </a:r>
              <a:r>
                <a:rPr kumimoji="0" lang="nl-BE" altLang="nl-BE" b="1" i="0" u="none" strike="noStrike" cap="none" normalizeH="0" baseline="0" dirty="0" err="1">
                  <a:ln>
                    <a:noFill/>
                  </a:ln>
                  <a:solidFill>
                    <a:srgbClr val="BFA422"/>
                  </a:solidFill>
                  <a:effectLst/>
                  <a:latin typeface="Consolas" panose="020B0609020204030204" pitchFamily="49" charset="0"/>
                </a:rPr>
                <a:t>Override</a:t>
              </a:r>
              <a:b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BFA422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BFA422"/>
                  </a:solidFill>
                  <a:effectLst/>
                  <a:latin typeface="Consolas" panose="020B0609020204030204" pitchFamily="49" charset="0"/>
                </a:rPr>
                <a:t>        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7F0055"/>
                  </a:solidFill>
                  <a:effectLst/>
                  <a:latin typeface="Consolas" panose="020B0609020204030204" pitchFamily="49" charset="0"/>
                </a:rPr>
                <a:t>public </a:t>
              </a:r>
              <a:r>
                <a:rPr kumimoji="0" lang="nl-BE" altLang="nl-BE" b="1" i="0" u="none" strike="noStrike" cap="none" normalizeH="0" baseline="0" dirty="0" err="1">
                  <a:ln>
                    <a:noFill/>
                  </a:ln>
                  <a:solidFill>
                    <a:srgbClr val="7F0055"/>
                  </a:solidFill>
                  <a:effectLst/>
                  <a:latin typeface="Consolas" panose="020B0609020204030204" pitchFamily="49" charset="0"/>
                </a:rPr>
                <a:t>void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7F0055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170591"/>
                  </a:solidFill>
                  <a:effectLst/>
                  <a:latin typeface="Consolas" panose="020B0609020204030204" pitchFamily="49" charset="0"/>
                </a:rPr>
                <a:t>handle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kumimoji="0" lang="nl-BE" altLang="nl-BE" b="1" i="0" u="none" strike="noStrike" cap="none" normalizeH="0" baseline="0" dirty="0" err="1">
                  <a:ln>
                    <a:noFill/>
                  </a:ln>
                  <a:solidFill>
                    <a:srgbClr val="3E7EFF"/>
                  </a:solidFill>
                  <a:effectLst/>
                  <a:latin typeface="Consolas" panose="020B0609020204030204" pitchFamily="49" charset="0"/>
                </a:rPr>
                <a:t>ActionEvent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3E7E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nl-BE" altLang="nl-BE" b="1" i="1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event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) {</a:t>
              </a:r>
              <a:b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            </a:t>
              </a:r>
              <a:r>
                <a:rPr kumimoji="0" lang="nl-BE" altLang="nl-BE" b="0" i="0" u="none" strike="noStrike" cap="none" normalizeH="0" baseline="0" dirty="0" err="1">
                  <a:ln>
                    <a:noFill/>
                  </a:ln>
                  <a:solidFill>
                    <a:srgbClr val="566874"/>
                  </a:solidFill>
                  <a:effectLst/>
                  <a:latin typeface="Consolas" panose="020B0609020204030204" pitchFamily="49" charset="0"/>
                </a:rPr>
                <a:t>stopwatchTimeline</a:t>
              </a:r>
              <a:r>
                <a:rPr kumimoji="0" lang="nl-BE" altLang="nl-BE" b="0" i="0" u="none" strike="noStrike" cap="none" normalizeH="0" baseline="0" dirty="0" err="1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kumimoji="0" lang="nl-BE" altLang="nl-BE" b="1" i="0" u="none" strike="noStrike" cap="none" normalizeH="0" baseline="0" dirty="0" err="1">
                  <a:ln>
                    <a:noFill/>
                  </a:ln>
                  <a:solidFill>
                    <a:srgbClr val="170591"/>
                  </a:solidFill>
                  <a:effectLst/>
                  <a:latin typeface="Consolas" panose="020B0609020204030204" pitchFamily="49" charset="0"/>
                </a:rPr>
                <a:t>pause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()</a:t>
              </a:r>
              <a:r>
                <a:rPr kumimoji="0" lang="nl-BE" altLang="nl-BE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  <a:t>;</a:t>
              </a:r>
              <a:br>
                <a:rPr kumimoji="0" lang="nl-BE" altLang="nl-BE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nl-BE" altLang="nl-BE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  <a:t>        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}</a:t>
              </a:r>
              <a:b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    })</a:t>
              </a:r>
              <a:r>
                <a:rPr kumimoji="0" lang="nl-BE" altLang="nl-BE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  <a:t>;</a:t>
              </a:r>
              <a:br>
                <a:rPr kumimoji="0" lang="nl-BE" altLang="nl-BE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nl-BE" altLang="nl-BE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  <a:t>    </a:t>
              </a:r>
              <a:r>
                <a:rPr kumimoji="0" lang="nl-BE" altLang="nl-BE" b="1" i="0" u="none" strike="noStrike" cap="none" normalizeH="0" baseline="0" dirty="0" err="1">
                  <a:ln>
                    <a:noFill/>
                  </a:ln>
                  <a:solidFill>
                    <a:srgbClr val="7F0055"/>
                  </a:solidFill>
                  <a:effectLst/>
                  <a:latin typeface="Consolas" panose="020B0609020204030204" pitchFamily="49" charset="0"/>
                </a:rPr>
                <a:t>this</a:t>
              </a:r>
              <a:r>
                <a:rPr kumimoji="0" lang="nl-BE" altLang="nl-BE" b="0" i="0" u="none" strike="noStrike" cap="none" normalizeH="0" baseline="0" dirty="0" err="1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kumimoji="0" lang="nl-BE" altLang="nl-BE" b="0" i="0" u="none" strike="noStrike" cap="none" normalizeH="0" baseline="0" dirty="0" err="1">
                  <a:ln>
                    <a:noFill/>
                  </a:ln>
                  <a:solidFill>
                    <a:srgbClr val="566874"/>
                  </a:solidFill>
                  <a:effectLst/>
                  <a:latin typeface="Consolas" panose="020B0609020204030204" pitchFamily="49" charset="0"/>
                </a:rPr>
                <a:t>view</a:t>
              </a:r>
              <a:r>
                <a:rPr kumimoji="0" lang="nl-BE" altLang="nl-BE" b="0" i="0" u="none" strike="noStrike" cap="none" normalizeH="0" baseline="0" dirty="0" err="1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kumimoji="0" lang="nl-BE" altLang="nl-BE" b="1" i="0" u="none" strike="noStrike" cap="none" normalizeH="0" baseline="0" dirty="0" err="1">
                  <a:ln>
                    <a:noFill/>
                  </a:ln>
                  <a:solidFill>
                    <a:srgbClr val="170591"/>
                  </a:solidFill>
                  <a:effectLst/>
                  <a:latin typeface="Consolas" panose="020B0609020204030204" pitchFamily="49" charset="0"/>
                </a:rPr>
                <a:t>getStop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()</a:t>
              </a:r>
              <a:r>
                <a:rPr kumimoji="0" lang="nl-BE" altLang="nl-BE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kumimoji="0" lang="nl-BE" altLang="nl-BE" b="1" i="0" u="none" strike="noStrike" cap="none" normalizeH="0" baseline="0" dirty="0" err="1">
                  <a:ln>
                    <a:noFill/>
                  </a:ln>
                  <a:solidFill>
                    <a:srgbClr val="170591"/>
                  </a:solidFill>
                  <a:effectLst/>
                  <a:latin typeface="Consolas" panose="020B0609020204030204" pitchFamily="49" charset="0"/>
                </a:rPr>
                <a:t>setOnAction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7F0055"/>
                  </a:solidFill>
                  <a:effectLst/>
                  <a:latin typeface="Consolas" panose="020B0609020204030204" pitchFamily="49" charset="0"/>
                </a:rPr>
                <a:t>new </a:t>
              </a:r>
              <a:r>
                <a:rPr kumimoji="0" lang="nl-BE" altLang="nl-BE" b="1" i="0" u="none" strike="noStrike" cap="none" normalizeH="0" baseline="0" dirty="0" err="1">
                  <a:ln>
                    <a:noFill/>
                  </a:ln>
                  <a:solidFill>
                    <a:srgbClr val="3E7EFF"/>
                  </a:solidFill>
                  <a:effectLst/>
                  <a:latin typeface="Consolas" panose="020B0609020204030204" pitchFamily="49" charset="0"/>
                </a:rPr>
                <a:t>EventHandler</a:t>
              </a:r>
              <a:r>
                <a:rPr kumimoji="0" lang="nl-BE" altLang="nl-BE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kumimoji="0" lang="nl-BE" altLang="nl-BE" b="1" i="0" u="none" strike="noStrike" cap="none" normalizeH="0" baseline="0" dirty="0" err="1">
                  <a:ln>
                    <a:noFill/>
                  </a:ln>
                  <a:solidFill>
                    <a:srgbClr val="3E7EFF"/>
                  </a:solidFill>
                  <a:effectLst/>
                  <a:latin typeface="Consolas" panose="020B0609020204030204" pitchFamily="49" charset="0"/>
                </a:rPr>
                <a:t>ActionEvent</a:t>
              </a:r>
              <a:r>
                <a:rPr kumimoji="0" lang="nl-BE" altLang="nl-BE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() {</a:t>
              </a:r>
              <a:b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        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BFA422"/>
                  </a:solidFill>
                  <a:effectLst/>
                  <a:latin typeface="Consolas" panose="020B0609020204030204" pitchFamily="49" charset="0"/>
                </a:rPr>
                <a:t>@</a:t>
              </a:r>
              <a:r>
                <a:rPr kumimoji="0" lang="nl-BE" altLang="nl-BE" b="1" i="0" u="none" strike="noStrike" cap="none" normalizeH="0" baseline="0" dirty="0" err="1">
                  <a:ln>
                    <a:noFill/>
                  </a:ln>
                  <a:solidFill>
                    <a:srgbClr val="BFA422"/>
                  </a:solidFill>
                  <a:effectLst/>
                  <a:latin typeface="Consolas" panose="020B0609020204030204" pitchFamily="49" charset="0"/>
                </a:rPr>
                <a:t>Override</a:t>
              </a:r>
              <a:b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BFA422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BFA422"/>
                  </a:solidFill>
                  <a:effectLst/>
                  <a:latin typeface="Consolas" panose="020B0609020204030204" pitchFamily="49" charset="0"/>
                </a:rPr>
                <a:t>        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7F0055"/>
                  </a:solidFill>
                  <a:effectLst/>
                  <a:latin typeface="Consolas" panose="020B0609020204030204" pitchFamily="49" charset="0"/>
                </a:rPr>
                <a:t>public </a:t>
              </a:r>
              <a:r>
                <a:rPr kumimoji="0" lang="nl-BE" altLang="nl-BE" b="1" i="0" u="none" strike="noStrike" cap="none" normalizeH="0" baseline="0" dirty="0" err="1">
                  <a:ln>
                    <a:noFill/>
                  </a:ln>
                  <a:solidFill>
                    <a:srgbClr val="7F0055"/>
                  </a:solidFill>
                  <a:effectLst/>
                  <a:latin typeface="Consolas" panose="020B0609020204030204" pitchFamily="49" charset="0"/>
                </a:rPr>
                <a:t>void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7F0055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170591"/>
                  </a:solidFill>
                  <a:effectLst/>
                  <a:latin typeface="Consolas" panose="020B0609020204030204" pitchFamily="49" charset="0"/>
                </a:rPr>
                <a:t>handle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kumimoji="0" lang="nl-BE" altLang="nl-BE" b="1" i="0" u="none" strike="noStrike" cap="none" normalizeH="0" baseline="0" dirty="0" err="1">
                  <a:ln>
                    <a:noFill/>
                  </a:ln>
                  <a:solidFill>
                    <a:srgbClr val="3E7EFF"/>
                  </a:solidFill>
                  <a:effectLst/>
                  <a:latin typeface="Consolas" panose="020B0609020204030204" pitchFamily="49" charset="0"/>
                </a:rPr>
                <a:t>ActionEvent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3E7E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nl-BE" altLang="nl-BE" b="1" i="1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event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) {</a:t>
              </a:r>
              <a:b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            </a:t>
              </a:r>
              <a:r>
                <a:rPr kumimoji="0" lang="nl-BE" altLang="nl-BE" b="0" i="0" u="none" strike="noStrike" cap="none" normalizeH="0" baseline="0" dirty="0" err="1">
                  <a:ln>
                    <a:noFill/>
                  </a:ln>
                  <a:solidFill>
                    <a:srgbClr val="566874"/>
                  </a:solidFill>
                  <a:effectLst/>
                  <a:latin typeface="Consolas" panose="020B0609020204030204" pitchFamily="49" charset="0"/>
                </a:rPr>
                <a:t>stopwatchTimeline</a:t>
              </a:r>
              <a:r>
                <a:rPr kumimoji="0" lang="nl-BE" altLang="nl-BE" b="0" i="0" u="none" strike="noStrike" cap="none" normalizeH="0" baseline="0" dirty="0" err="1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kumimoji="0" lang="nl-BE" altLang="nl-BE" b="1" i="0" u="none" strike="noStrike" cap="none" normalizeH="0" baseline="0" dirty="0" err="1">
                  <a:ln>
                    <a:noFill/>
                  </a:ln>
                  <a:solidFill>
                    <a:srgbClr val="170591"/>
                  </a:solidFill>
                  <a:effectLst/>
                  <a:latin typeface="Consolas" panose="020B0609020204030204" pitchFamily="49" charset="0"/>
                </a:rPr>
                <a:t>stop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()</a:t>
              </a:r>
              <a:r>
                <a:rPr kumimoji="0" lang="nl-BE" altLang="nl-BE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  <a:t>;</a:t>
              </a:r>
              <a:br>
                <a:rPr kumimoji="0" lang="nl-BE" altLang="nl-BE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nl-BE" altLang="nl-BE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  <a:t>            </a:t>
              </a:r>
              <a:r>
                <a:rPr kumimoji="0" lang="nl-BE" altLang="nl-BE" b="0" i="0" u="none" strike="noStrike" cap="none" normalizeH="0" baseline="0" dirty="0" err="1">
                  <a:ln>
                    <a:noFill/>
                  </a:ln>
                  <a:solidFill>
                    <a:srgbClr val="566874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kumimoji="0" lang="nl-BE" altLang="nl-BE" b="0" i="0" u="none" strike="noStrike" cap="none" normalizeH="0" baseline="0" dirty="0" err="1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kumimoji="0" lang="nl-BE" altLang="nl-BE" b="1" i="0" u="none" strike="noStrike" cap="none" normalizeH="0" baseline="0" dirty="0" err="1">
                  <a:ln>
                    <a:noFill/>
                  </a:ln>
                  <a:solidFill>
                    <a:srgbClr val="170591"/>
                  </a:solidFill>
                  <a:effectLst/>
                  <a:latin typeface="Consolas" panose="020B0609020204030204" pitchFamily="49" charset="0"/>
                </a:rPr>
                <a:t>reset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()</a:t>
              </a:r>
              <a:r>
                <a:rPr kumimoji="0" lang="nl-BE" altLang="nl-BE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  <a:t>;</a:t>
              </a:r>
              <a:br>
                <a:rPr kumimoji="0" lang="nl-BE" altLang="nl-BE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nl-BE" altLang="nl-BE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  <a:t>            </a:t>
              </a:r>
              <a:r>
                <a:rPr kumimoji="0" lang="nl-BE" altLang="nl-BE" b="1" i="0" u="none" strike="noStrike" cap="none" normalizeH="0" baseline="0" dirty="0" err="1">
                  <a:ln>
                    <a:noFill/>
                  </a:ln>
                  <a:solidFill>
                    <a:srgbClr val="170591"/>
                  </a:solidFill>
                  <a:effectLst/>
                  <a:latin typeface="Consolas" panose="020B0609020204030204" pitchFamily="49" charset="0"/>
                </a:rPr>
                <a:t>updateView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()</a:t>
              </a:r>
              <a:r>
                <a:rPr kumimoji="0" lang="nl-BE" altLang="nl-BE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  <a:t>;</a:t>
              </a:r>
              <a:br>
                <a:rPr kumimoji="0" lang="nl-BE" altLang="nl-BE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nl-BE" altLang="nl-BE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  <a:t>        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}</a:t>
              </a:r>
              <a:b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    })</a:t>
              </a:r>
              <a:r>
                <a:rPr kumimoji="0" lang="nl-BE" altLang="nl-BE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  <a:t>;</a:t>
              </a:r>
              <a:br>
                <a:rPr kumimoji="0" lang="nl-BE" altLang="nl-BE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}</a:t>
              </a:r>
              <a:endParaRPr kumimoji="0" lang="nl-BE" altLang="nl-BE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" name="Shape 527"/>
          <p:cNvSpPr txBox="1"/>
          <p:nvPr/>
        </p:nvSpPr>
        <p:spPr>
          <a:xfrm>
            <a:off x="4912211" y="4359670"/>
            <a:ext cx="3982200" cy="2122774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Je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kan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sturen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met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ea typeface="Verdana"/>
                <a:cs typeface="Verdana"/>
                <a:sym typeface="Verdana"/>
              </a:rPr>
              <a:t>play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ea typeface="Verdana"/>
                <a:cs typeface="Verdana"/>
                <a:sym typeface="Verdana"/>
              </a:rPr>
              <a:t>pause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en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ea typeface="Verdana"/>
                <a:cs typeface="Verdana"/>
                <a:sym typeface="Verdana"/>
              </a:rPr>
              <a:t>stop</a:t>
            </a: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Het </a:t>
            </a:r>
            <a:r>
              <a:rPr lang="en-US" sz="24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model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aanpassen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en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bevragen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is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een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belangrijke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taak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683103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/>
          <p:nvPr/>
        </p:nvSpPr>
        <p:spPr>
          <a:xfrm>
            <a:off x="578947" y="807638"/>
            <a:ext cx="8377274" cy="15355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7800" marR="0" lvl="0" indent="-17780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Een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KeyFrame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is </a:t>
            </a:r>
            <a:r>
              <a:rPr lang="en-US" sz="2400" i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immutable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zoals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bvb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 String)</a:t>
            </a:r>
          </a:p>
          <a:p>
            <a:pPr marL="177800" marR="0" lvl="0" indent="-17780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Snelheid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aanpassen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=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Wingdings" panose="05000000000000000000" pitchFamily="2" charset="2"/>
              </a:rPr>
              <a:t>KeyFrame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Wingdings" panose="05000000000000000000" pitchFamily="2" charset="2"/>
              </a:rPr>
              <a:t>verwijderen</a:t>
            </a:r>
            <a:endParaRPr lang="en-US" sz="2400" dirty="0">
              <a:solidFill>
                <a:schemeClr val="dk1"/>
              </a:solidFill>
              <a:latin typeface="Verdana"/>
              <a:ea typeface="Verdana"/>
              <a:cs typeface="Verdana"/>
              <a:sym typeface="Wingdings" panose="05000000000000000000" pitchFamily="2" charset="2"/>
            </a:endParaRPr>
          </a:p>
          <a:p>
            <a:pPr marR="0" lvl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</a:pP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Wingdings" panose="05000000000000000000" pitchFamily="2" charset="2"/>
              </a:rPr>
              <a:t>			      +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Wingdings" panose="05000000000000000000" pitchFamily="2" charset="2"/>
              </a:rPr>
              <a:t>nieuw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Wingdings" panose="05000000000000000000" pitchFamily="2" charset="2"/>
              </a:rPr>
              <a:t>KeyFrame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Wingdings" panose="05000000000000000000" pitchFamily="2" charset="2"/>
              </a:rPr>
              <a:t>aanmaken</a:t>
            </a:r>
            <a:endParaRPr lang="en-US" sz="24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Timeline: </a:t>
            </a:r>
            <a:r>
              <a:rPr lang="en-US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variabele</a:t>
            </a:r>
            <a:r>
              <a:rPr lang="en-US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snelheid</a:t>
            </a:r>
            <a:endParaRPr lang="nl-BE" dirty="0"/>
          </a:p>
        </p:txBody>
      </p:sp>
      <p:grpSp>
        <p:nvGrpSpPr>
          <p:cNvPr id="8" name="Group 7"/>
          <p:cNvGrpSpPr/>
          <p:nvPr/>
        </p:nvGrpSpPr>
        <p:grpSpPr>
          <a:xfrm>
            <a:off x="443003" y="2284958"/>
            <a:ext cx="6521133" cy="4360771"/>
            <a:chOff x="578947" y="2121672"/>
            <a:chExt cx="6521133" cy="4360771"/>
          </a:xfrm>
        </p:grpSpPr>
        <p:sp>
          <p:nvSpPr>
            <p:cNvPr id="6" name="TextBox 5"/>
            <p:cNvSpPr txBox="1"/>
            <p:nvPr/>
          </p:nvSpPr>
          <p:spPr>
            <a:xfrm>
              <a:off x="578947" y="2121672"/>
              <a:ext cx="246413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sz="1800" b="1" dirty="0" err="1">
                  <a:latin typeface="Consolas" panose="020B0609020204030204" pitchFamily="49" charset="0"/>
                </a:rPr>
                <a:t>StopwatchPresenter</a:t>
              </a:r>
              <a:endParaRPr lang="nl-BE" sz="1800" b="1" dirty="0">
                <a:latin typeface="Consolas" panose="020B0609020204030204" pitchFamily="49" charset="0"/>
              </a:endParaRPr>
            </a:p>
          </p:txBody>
        </p:sp>
        <p:sp>
          <p:nvSpPr>
            <p:cNvPr id="4" name="Rectangle 2"/>
            <p:cNvSpPr>
              <a:spLocks noChangeArrowheads="1"/>
            </p:cNvSpPr>
            <p:nvPr/>
          </p:nvSpPr>
          <p:spPr bwMode="auto">
            <a:xfrm>
              <a:off x="580472" y="2491004"/>
              <a:ext cx="6519608" cy="39914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7F0055"/>
                  </a:solidFill>
                  <a:effectLst/>
                  <a:latin typeface="Consolas" panose="020B0609020204030204" pitchFamily="49" charset="0"/>
                </a:rPr>
                <a:t>private </a:t>
              </a:r>
              <a:r>
                <a:rPr kumimoji="0" lang="nl-BE" altLang="nl-BE" b="1" i="0" u="none" strike="noStrike" cap="none" normalizeH="0" baseline="0" dirty="0" err="1">
                  <a:ln>
                    <a:noFill/>
                  </a:ln>
                  <a:solidFill>
                    <a:srgbClr val="7F0055"/>
                  </a:solidFill>
                  <a:effectLst/>
                  <a:latin typeface="Consolas" panose="020B0609020204030204" pitchFamily="49" charset="0"/>
                </a:rPr>
                <a:t>void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7F0055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170591"/>
                  </a:solidFill>
                  <a:effectLst/>
                  <a:latin typeface="Consolas" panose="020B0609020204030204" pitchFamily="49" charset="0"/>
                </a:rPr>
                <a:t>setupTimeline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() {</a:t>
              </a:r>
              <a:b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    </a:t>
              </a:r>
              <a:r>
                <a:rPr kumimoji="0" lang="nl-BE" altLang="nl-BE" b="0" i="0" u="none" strike="noStrike" cap="none" normalizeH="0" baseline="0" dirty="0">
                  <a:ln>
                    <a:noFill/>
                  </a:ln>
                  <a:solidFill>
                    <a:srgbClr val="566874"/>
                  </a:solidFill>
                  <a:effectLst/>
                  <a:latin typeface="Consolas" panose="020B0609020204030204" pitchFamily="49" charset="0"/>
                </a:rPr>
                <a:t>stopwatchTimeline </a:t>
              </a:r>
              <a:r>
                <a:rPr kumimoji="0" lang="nl-BE" altLang="nl-BE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  <a:t>= 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7F0055"/>
                  </a:solidFill>
                  <a:effectLst/>
                  <a:latin typeface="Consolas" panose="020B0609020204030204" pitchFamily="49" charset="0"/>
                </a:rPr>
                <a:t>new 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170591"/>
                  </a:solidFill>
                  <a:effectLst/>
                  <a:latin typeface="Consolas" panose="020B0609020204030204" pitchFamily="49" charset="0"/>
                </a:rPr>
                <a:t>Timeline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()</a:t>
              </a:r>
              <a:r>
                <a:rPr kumimoji="0" lang="nl-BE" altLang="nl-BE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  <a:t>;</a:t>
              </a:r>
              <a:br>
                <a:rPr kumimoji="0" lang="nl-BE" altLang="nl-BE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nl-BE" altLang="nl-BE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  <a:t>    </a:t>
              </a:r>
              <a:r>
                <a:rPr kumimoji="0" lang="nl-BE" altLang="nl-BE" b="0" i="0" u="none" strike="noStrike" cap="none" normalizeH="0" baseline="0" dirty="0" err="1">
                  <a:ln>
                    <a:noFill/>
                  </a:ln>
                  <a:solidFill>
                    <a:srgbClr val="566874"/>
                  </a:solidFill>
                  <a:effectLst/>
                  <a:latin typeface="Consolas" panose="020B0609020204030204" pitchFamily="49" charset="0"/>
                </a:rPr>
                <a:t>stopwatchTimeline</a:t>
              </a:r>
              <a:r>
                <a:rPr kumimoji="0" lang="nl-BE" altLang="nl-BE" b="0" i="0" u="none" strike="noStrike" cap="none" normalizeH="0" baseline="0" dirty="0" err="1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kumimoji="0" lang="nl-BE" altLang="nl-BE" b="1" i="0" u="none" strike="noStrike" cap="none" normalizeH="0" baseline="0" dirty="0" err="1">
                  <a:ln>
                    <a:noFill/>
                  </a:ln>
                  <a:solidFill>
                    <a:srgbClr val="170591"/>
                  </a:solidFill>
                  <a:effectLst/>
                  <a:latin typeface="Consolas" panose="020B0609020204030204" pitchFamily="49" charset="0"/>
                </a:rPr>
                <a:t>setCycleCount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kumimoji="0" lang="nl-BE" altLang="nl-BE" b="1" i="0" u="none" strike="noStrike" cap="none" normalizeH="0" baseline="0" dirty="0" err="1">
                  <a:ln>
                    <a:noFill/>
                  </a:ln>
                  <a:solidFill>
                    <a:srgbClr val="3E7EFF"/>
                  </a:solidFill>
                  <a:effectLst/>
                  <a:latin typeface="Consolas" panose="020B0609020204030204" pitchFamily="49" charset="0"/>
                </a:rPr>
                <a:t>Animation</a:t>
              </a:r>
              <a:r>
                <a:rPr kumimoji="0" lang="nl-BE" altLang="nl-BE" b="0" i="0" u="none" strike="noStrike" cap="none" normalizeH="0" baseline="0" dirty="0" err="1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kumimoji="0" lang="nl-BE" altLang="nl-BE" b="1" i="1" u="none" strike="noStrike" cap="none" normalizeH="0" baseline="0" dirty="0" err="1">
                  <a:ln>
                    <a:noFill/>
                  </a:ln>
                  <a:solidFill>
                    <a:srgbClr val="660E7A"/>
                  </a:solidFill>
                  <a:effectLst/>
                  <a:latin typeface="Consolas" panose="020B0609020204030204" pitchFamily="49" charset="0"/>
                </a:rPr>
                <a:t>INDEFINITE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kumimoji="0" lang="nl-BE" altLang="nl-BE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  <a:t>;</a:t>
              </a:r>
              <a:br>
                <a:rPr kumimoji="0" lang="nl-BE" altLang="nl-BE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nl-BE" altLang="nl-BE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  <a:t>    </a:t>
              </a:r>
              <a:r>
                <a:rPr kumimoji="0" lang="nl-BE" altLang="nl-BE" b="1" i="0" u="none" strike="noStrike" cap="none" normalizeH="0" baseline="0" dirty="0" err="1">
                  <a:ln>
                    <a:noFill/>
                  </a:ln>
                  <a:solidFill>
                    <a:srgbClr val="170591"/>
                  </a:solidFill>
                  <a:effectLst/>
                  <a:latin typeface="Consolas" panose="020B0609020204030204" pitchFamily="49" charset="0"/>
                </a:rPr>
                <a:t>updateClockSpeed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()</a:t>
              </a:r>
              <a:r>
                <a:rPr kumimoji="0" lang="nl-BE" altLang="nl-BE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  <a:t>;</a:t>
              </a:r>
              <a:br>
                <a:rPr kumimoji="0" lang="nl-BE" altLang="nl-BE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}</a:t>
              </a:r>
              <a:b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</a:br>
              <a:b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7F0055"/>
                  </a:solidFill>
                  <a:effectLst/>
                  <a:latin typeface="Consolas" panose="020B0609020204030204" pitchFamily="49" charset="0"/>
                </a:rPr>
                <a:t>private </a:t>
              </a:r>
              <a:r>
                <a:rPr kumimoji="0" lang="nl-BE" altLang="nl-BE" b="1" i="0" u="none" strike="noStrike" cap="none" normalizeH="0" baseline="0" dirty="0" err="1">
                  <a:ln>
                    <a:noFill/>
                  </a:ln>
                  <a:solidFill>
                    <a:srgbClr val="7F0055"/>
                  </a:solidFill>
                  <a:effectLst/>
                  <a:latin typeface="Consolas" panose="020B0609020204030204" pitchFamily="49" charset="0"/>
                </a:rPr>
                <a:t>void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7F0055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nl-BE" altLang="nl-BE" b="1" i="0" u="none" strike="noStrike" cap="none" normalizeH="0" baseline="0" dirty="0" err="1">
                  <a:ln>
                    <a:noFill/>
                  </a:ln>
                  <a:solidFill>
                    <a:srgbClr val="170591"/>
                  </a:solidFill>
                  <a:effectLst/>
                  <a:latin typeface="Consolas" panose="020B0609020204030204" pitchFamily="49" charset="0"/>
                </a:rPr>
                <a:t>updateClockSpeed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() {</a:t>
              </a:r>
              <a:b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    </a:t>
              </a:r>
              <a:r>
                <a:rPr kumimoji="0" lang="nl-BE" altLang="nl-BE" b="0" i="0" u="none" strike="noStrike" cap="none" normalizeH="0" baseline="0" dirty="0" err="1">
                  <a:ln>
                    <a:noFill/>
                  </a:ln>
                  <a:solidFill>
                    <a:srgbClr val="566874"/>
                  </a:solidFill>
                  <a:effectLst/>
                  <a:latin typeface="Consolas" panose="020B0609020204030204" pitchFamily="49" charset="0"/>
                </a:rPr>
                <a:t>stopwatchTimeline</a:t>
              </a:r>
              <a:r>
                <a:rPr kumimoji="0" lang="nl-BE" altLang="nl-BE" b="0" i="0" u="none" strike="noStrike" cap="none" normalizeH="0" baseline="0" dirty="0" err="1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kumimoji="0" lang="nl-BE" altLang="nl-BE" b="1" i="0" u="none" strike="noStrike" cap="none" normalizeH="0" baseline="0" dirty="0" err="1">
                  <a:ln>
                    <a:noFill/>
                  </a:ln>
                  <a:solidFill>
                    <a:srgbClr val="170591"/>
                  </a:solidFill>
                  <a:effectLst/>
                  <a:latin typeface="Consolas" panose="020B0609020204030204" pitchFamily="49" charset="0"/>
                </a:rPr>
                <a:t>getKeyFrames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()</a:t>
              </a:r>
              <a:r>
                <a:rPr kumimoji="0" lang="nl-BE" altLang="nl-BE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kumimoji="0" lang="nl-BE" altLang="nl-BE" b="1" i="0" u="none" strike="noStrike" cap="none" normalizeH="0" baseline="0" dirty="0" err="1">
                  <a:ln>
                    <a:noFill/>
                  </a:ln>
                  <a:solidFill>
                    <a:srgbClr val="170591"/>
                  </a:solidFill>
                  <a:effectLst/>
                  <a:latin typeface="Consolas" panose="020B0609020204030204" pitchFamily="49" charset="0"/>
                </a:rPr>
                <a:t>clear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()</a:t>
              </a:r>
              <a:r>
                <a:rPr kumimoji="0" lang="nl-BE" altLang="nl-BE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  <a:t>;</a:t>
              </a:r>
              <a:br>
                <a:rPr kumimoji="0" lang="nl-BE" altLang="nl-BE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nl-BE" altLang="nl-BE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  <a:t>    </a:t>
              </a:r>
              <a:r>
                <a:rPr kumimoji="0" lang="nl-BE" altLang="nl-BE" b="0" i="0" u="none" strike="noStrike" cap="none" normalizeH="0" baseline="0" dirty="0" err="1">
                  <a:ln>
                    <a:noFill/>
                  </a:ln>
                  <a:solidFill>
                    <a:srgbClr val="566874"/>
                  </a:solidFill>
                  <a:effectLst/>
                  <a:latin typeface="Consolas" panose="020B0609020204030204" pitchFamily="49" charset="0"/>
                </a:rPr>
                <a:t>stopwatchTimeline</a:t>
              </a:r>
              <a:r>
                <a:rPr kumimoji="0" lang="nl-BE" altLang="nl-BE" b="0" i="0" u="none" strike="noStrike" cap="none" normalizeH="0" baseline="0" dirty="0" err="1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kumimoji="0" lang="nl-BE" altLang="nl-BE" b="1" i="0" u="none" strike="noStrike" cap="none" normalizeH="0" baseline="0" dirty="0" err="1">
                  <a:ln>
                    <a:noFill/>
                  </a:ln>
                  <a:solidFill>
                    <a:srgbClr val="170591"/>
                  </a:solidFill>
                  <a:effectLst/>
                  <a:latin typeface="Consolas" panose="020B0609020204030204" pitchFamily="49" charset="0"/>
                </a:rPr>
                <a:t>getKeyFrames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()</a:t>
              </a:r>
              <a:r>
                <a:rPr kumimoji="0" lang="nl-BE" altLang="nl-BE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kumimoji="0" lang="nl-BE" altLang="nl-BE" b="1" i="0" u="none" strike="noStrike" cap="none" normalizeH="0" baseline="0" dirty="0" err="1">
                  <a:ln>
                    <a:noFill/>
                  </a:ln>
                  <a:solidFill>
                    <a:srgbClr val="170591"/>
                  </a:solidFill>
                  <a:effectLst/>
                  <a:latin typeface="Consolas" panose="020B0609020204030204" pitchFamily="49" charset="0"/>
                </a:rPr>
                <a:t>add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7F0055"/>
                  </a:solidFill>
                  <a:effectLst/>
                  <a:latin typeface="Consolas" panose="020B0609020204030204" pitchFamily="49" charset="0"/>
                </a:rPr>
                <a:t>new </a:t>
              </a:r>
              <a:r>
                <a:rPr kumimoji="0" lang="nl-BE" altLang="nl-BE" b="1" i="0" u="none" strike="noStrike" cap="none" normalizeH="0" baseline="0" dirty="0" err="1">
                  <a:ln>
                    <a:noFill/>
                  </a:ln>
                  <a:solidFill>
                    <a:srgbClr val="170591"/>
                  </a:solidFill>
                  <a:effectLst/>
                  <a:latin typeface="Consolas" panose="020B0609020204030204" pitchFamily="49" charset="0"/>
                </a:rPr>
                <a:t>KeyFrame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(</a:t>
              </a:r>
              <a:b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            </a:t>
              </a:r>
              <a:r>
                <a:rPr kumimoji="0" lang="nl-BE" altLang="nl-BE" b="1" i="0" u="none" strike="noStrike" cap="none" normalizeH="0" baseline="0" dirty="0" err="1">
                  <a:ln>
                    <a:noFill/>
                  </a:ln>
                  <a:solidFill>
                    <a:srgbClr val="3E7EFF"/>
                  </a:solidFill>
                  <a:effectLst/>
                  <a:latin typeface="Consolas" panose="020B0609020204030204" pitchFamily="49" charset="0"/>
                </a:rPr>
                <a:t>Duration</a:t>
              </a:r>
              <a:r>
                <a:rPr kumimoji="0" lang="nl-BE" altLang="nl-BE" b="0" i="0" u="none" strike="noStrike" cap="none" normalizeH="0" baseline="0" dirty="0" err="1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kumimoji="0" lang="nl-BE" altLang="nl-BE" b="1" i="0" u="none" strike="noStrike" cap="none" normalizeH="0" baseline="0" dirty="0" err="1">
                  <a:ln>
                    <a:noFill/>
                  </a:ln>
                  <a:solidFill>
                    <a:srgbClr val="7F9FBF"/>
                  </a:solidFill>
                  <a:effectLst/>
                  <a:latin typeface="Consolas" panose="020B0609020204030204" pitchFamily="49" charset="0"/>
                </a:rPr>
                <a:t>millis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kumimoji="0" lang="nl-BE" altLang="nl-BE" b="1" i="0" u="none" strike="noStrike" cap="none" normalizeH="0" baseline="0" dirty="0" err="1">
                  <a:ln>
                    <a:noFill/>
                  </a:ln>
                  <a:solidFill>
                    <a:srgbClr val="7F0055"/>
                  </a:solidFill>
                  <a:effectLst/>
                  <a:latin typeface="Consolas" panose="020B0609020204030204" pitchFamily="49" charset="0"/>
                </a:rPr>
                <a:t>this</a:t>
              </a:r>
              <a:r>
                <a:rPr kumimoji="0" lang="nl-BE" altLang="nl-BE" b="0" i="0" u="none" strike="noStrike" cap="none" normalizeH="0" baseline="0" dirty="0" err="1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kumimoji="0" lang="nl-BE" altLang="nl-BE" b="0" i="0" u="none" strike="noStrike" cap="none" normalizeH="0" baseline="0" dirty="0" err="1">
                  <a:ln>
                    <a:noFill/>
                  </a:ln>
                  <a:solidFill>
                    <a:srgbClr val="566874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kumimoji="0" lang="nl-BE" altLang="nl-BE" b="0" i="0" u="none" strike="noStrike" cap="none" normalizeH="0" baseline="0" dirty="0" err="1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kumimoji="0" lang="nl-BE" altLang="nl-BE" b="1" i="0" u="none" strike="noStrike" cap="none" normalizeH="0" baseline="0" dirty="0" err="1">
                  <a:ln>
                    <a:noFill/>
                  </a:ln>
                  <a:solidFill>
                    <a:srgbClr val="170591"/>
                  </a:solidFill>
                  <a:effectLst/>
                  <a:latin typeface="Consolas" panose="020B0609020204030204" pitchFamily="49" charset="0"/>
                </a:rPr>
                <a:t>getTickDurationMillis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())</a:t>
              </a:r>
              <a:r>
                <a:rPr kumimoji="0" lang="nl-BE" altLang="nl-BE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nl-BE" altLang="nl-BE" dirty="0">
                  <a:solidFill>
                    <a:srgbClr val="333333"/>
                  </a:solidFill>
                  <a:latin typeface="Consolas" panose="020B0609020204030204" pitchFamily="49" charset="0"/>
                </a:rPr>
                <a:t>            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7F0055"/>
                  </a:solidFill>
                  <a:effectLst/>
                  <a:latin typeface="Consolas" panose="020B0609020204030204" pitchFamily="49" charset="0"/>
                </a:rPr>
                <a:t>new </a:t>
              </a:r>
              <a:r>
                <a:rPr kumimoji="0" lang="nl-BE" altLang="nl-BE" b="1" i="0" u="none" strike="noStrike" cap="none" normalizeH="0" baseline="0" dirty="0" err="1">
                  <a:ln>
                    <a:noFill/>
                  </a:ln>
                  <a:solidFill>
                    <a:srgbClr val="3E7EFF"/>
                  </a:solidFill>
                  <a:effectLst/>
                  <a:latin typeface="Consolas" panose="020B0609020204030204" pitchFamily="49" charset="0"/>
                </a:rPr>
                <a:t>EventHandler</a:t>
              </a:r>
              <a:r>
                <a:rPr kumimoji="0" lang="nl-BE" altLang="nl-BE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kumimoji="0" lang="nl-BE" altLang="nl-BE" b="1" i="0" u="none" strike="noStrike" cap="none" normalizeH="0" baseline="0" dirty="0" err="1">
                  <a:ln>
                    <a:noFill/>
                  </a:ln>
                  <a:solidFill>
                    <a:srgbClr val="3E7EFF"/>
                  </a:solidFill>
                  <a:effectLst/>
                  <a:latin typeface="Consolas" panose="020B0609020204030204" pitchFamily="49" charset="0"/>
                </a:rPr>
                <a:t>ActionEvent</a:t>
              </a:r>
              <a:r>
                <a:rPr kumimoji="0" lang="nl-BE" altLang="nl-BE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() {</a:t>
              </a:r>
              <a:b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                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BFA422"/>
                  </a:solidFill>
                  <a:effectLst/>
                  <a:latin typeface="Consolas" panose="020B0609020204030204" pitchFamily="49" charset="0"/>
                </a:rPr>
                <a:t>@</a:t>
              </a:r>
              <a:r>
                <a:rPr kumimoji="0" lang="nl-BE" altLang="nl-BE" b="1" i="0" u="none" strike="noStrike" cap="none" normalizeH="0" baseline="0" dirty="0" err="1">
                  <a:ln>
                    <a:noFill/>
                  </a:ln>
                  <a:solidFill>
                    <a:srgbClr val="BFA422"/>
                  </a:solidFill>
                  <a:effectLst/>
                  <a:latin typeface="Consolas" panose="020B0609020204030204" pitchFamily="49" charset="0"/>
                </a:rPr>
                <a:t>Override</a:t>
              </a:r>
              <a:b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BFA422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BFA422"/>
                  </a:solidFill>
                  <a:effectLst/>
                  <a:latin typeface="Consolas" panose="020B0609020204030204" pitchFamily="49" charset="0"/>
                </a:rPr>
                <a:t>                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7F0055"/>
                  </a:solidFill>
                  <a:effectLst/>
                  <a:latin typeface="Consolas" panose="020B0609020204030204" pitchFamily="49" charset="0"/>
                </a:rPr>
                <a:t>public </a:t>
              </a:r>
              <a:r>
                <a:rPr kumimoji="0" lang="nl-BE" altLang="nl-BE" b="1" i="0" u="none" strike="noStrike" cap="none" normalizeH="0" baseline="0" dirty="0" err="1">
                  <a:ln>
                    <a:noFill/>
                  </a:ln>
                  <a:solidFill>
                    <a:srgbClr val="7F0055"/>
                  </a:solidFill>
                  <a:effectLst/>
                  <a:latin typeface="Consolas" panose="020B0609020204030204" pitchFamily="49" charset="0"/>
                </a:rPr>
                <a:t>void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7F0055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170591"/>
                  </a:solidFill>
                  <a:effectLst/>
                  <a:latin typeface="Consolas" panose="020B0609020204030204" pitchFamily="49" charset="0"/>
                </a:rPr>
                <a:t>handle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kumimoji="0" lang="nl-BE" altLang="nl-BE" b="1" i="0" u="none" strike="noStrike" cap="none" normalizeH="0" baseline="0" dirty="0" err="1">
                  <a:ln>
                    <a:noFill/>
                  </a:ln>
                  <a:solidFill>
                    <a:srgbClr val="3E7EFF"/>
                  </a:solidFill>
                  <a:effectLst/>
                  <a:latin typeface="Consolas" panose="020B0609020204030204" pitchFamily="49" charset="0"/>
                </a:rPr>
                <a:t>ActionEvent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3E7EFF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nl-BE" altLang="nl-BE" b="1" i="1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event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) {</a:t>
              </a:r>
              <a:b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                    </a:t>
              </a:r>
              <a:r>
                <a:rPr kumimoji="0" lang="nl-BE" altLang="nl-BE" b="0" i="0" u="none" strike="noStrike" cap="none" normalizeH="0" baseline="0" dirty="0" err="1">
                  <a:ln>
                    <a:noFill/>
                  </a:ln>
                  <a:solidFill>
                    <a:srgbClr val="566874"/>
                  </a:solidFill>
                  <a:effectLst/>
                  <a:latin typeface="Consolas" panose="020B0609020204030204" pitchFamily="49" charset="0"/>
                </a:rPr>
                <a:t>model</a:t>
              </a:r>
              <a:r>
                <a:rPr kumimoji="0" lang="nl-BE" altLang="nl-BE" b="0" i="0" u="none" strike="noStrike" cap="none" normalizeH="0" baseline="0" dirty="0" err="1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kumimoji="0" lang="nl-BE" altLang="nl-BE" b="1" i="0" u="none" strike="noStrike" cap="none" normalizeH="0" baseline="0" dirty="0" err="1">
                  <a:ln>
                    <a:noFill/>
                  </a:ln>
                  <a:solidFill>
                    <a:srgbClr val="170591"/>
                  </a:solidFill>
                  <a:effectLst/>
                  <a:latin typeface="Consolas" panose="020B0609020204030204" pitchFamily="49" charset="0"/>
                </a:rPr>
                <a:t>tick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()</a:t>
              </a:r>
              <a:r>
                <a:rPr kumimoji="0" lang="nl-BE" altLang="nl-BE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  <a:t>;</a:t>
              </a:r>
              <a:br>
                <a:rPr kumimoji="0" lang="nl-BE" altLang="nl-BE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nl-BE" altLang="nl-BE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  <a:t>                    </a:t>
              </a:r>
              <a:r>
                <a:rPr kumimoji="0" lang="nl-BE" altLang="nl-BE" b="1" i="0" u="none" strike="noStrike" cap="none" normalizeH="0" baseline="0" dirty="0" err="1">
                  <a:ln>
                    <a:noFill/>
                  </a:ln>
                  <a:solidFill>
                    <a:srgbClr val="170591"/>
                  </a:solidFill>
                  <a:effectLst/>
                  <a:latin typeface="Consolas" panose="020B0609020204030204" pitchFamily="49" charset="0"/>
                </a:rPr>
                <a:t>updateView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()</a:t>
              </a:r>
              <a:r>
                <a:rPr kumimoji="0" lang="nl-BE" altLang="nl-BE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  <a:t>;</a:t>
              </a:r>
              <a:br>
                <a:rPr kumimoji="0" lang="nl-BE" altLang="nl-BE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nl-BE" altLang="nl-BE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  <a:t>                </a:t>
              </a: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}</a:t>
              </a:r>
              <a:b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            }))</a:t>
              </a:r>
              <a:r>
                <a:rPr kumimoji="0" lang="nl-BE" altLang="nl-BE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  <a:t>;</a:t>
              </a:r>
              <a:br>
                <a:rPr kumimoji="0" lang="nl-BE" altLang="nl-BE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nl-BE" altLang="nl-BE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Consolas" panose="020B0609020204030204" pitchFamily="49" charset="0"/>
                </a:rPr>
                <a:t>}</a:t>
              </a:r>
              <a:endParaRPr kumimoji="0" lang="nl-BE" altLang="nl-BE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0" name="Shape 651"/>
          <p:cNvSpPr txBox="1"/>
          <p:nvPr/>
        </p:nvSpPr>
        <p:spPr>
          <a:xfrm>
            <a:off x="6727539" y="3322703"/>
            <a:ext cx="2228682" cy="73494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b="1" dirty="0" err="1">
                <a:solidFill>
                  <a:schemeClr val="dk1"/>
                </a:solidFill>
                <a:latin typeface="Consolas" panose="020B0609020204030204" pitchFamily="49" charset="0"/>
                <a:sym typeface="Arial"/>
              </a:rPr>
              <a:t>updateClockSpeed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kan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vanuit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meerdere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plaatsen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aangeroepen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worden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cxnSp>
        <p:nvCxnSpPr>
          <p:cNvPr id="11" name="Shape 652"/>
          <p:cNvCxnSpPr>
            <a:stCxn id="10" idx="1"/>
          </p:cNvCxnSpPr>
          <p:nvPr/>
        </p:nvCxnSpPr>
        <p:spPr>
          <a:xfrm flipH="1">
            <a:off x="3853543" y="3690177"/>
            <a:ext cx="2873996" cy="367473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15" name="Shape 651"/>
          <p:cNvSpPr txBox="1"/>
          <p:nvPr/>
        </p:nvSpPr>
        <p:spPr>
          <a:xfrm>
            <a:off x="6727539" y="5336561"/>
            <a:ext cx="2228682" cy="56621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</a:t>
            </a: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duurtijd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per </a:t>
            </a: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tik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vragen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we op </a:t>
            </a: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uit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het model.</a:t>
            </a:r>
          </a:p>
        </p:txBody>
      </p:sp>
      <p:cxnSp>
        <p:nvCxnSpPr>
          <p:cNvPr id="16" name="Shape 652"/>
          <p:cNvCxnSpPr>
            <a:stCxn id="15" idx="1"/>
          </p:cNvCxnSpPr>
          <p:nvPr/>
        </p:nvCxnSpPr>
        <p:spPr>
          <a:xfrm flipH="1" flipV="1">
            <a:off x="5396593" y="4857750"/>
            <a:ext cx="1330946" cy="76192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10568328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idx="1"/>
          </p:nvPr>
        </p:nvSpPr>
        <p:spPr>
          <a:xfrm>
            <a:off x="628650" y="818084"/>
            <a:ext cx="6988767" cy="5818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Calibri"/>
              <a:buAutoNum type="arabicPeriod"/>
            </a:pPr>
            <a:r>
              <a:rPr lang="en-US" b="1" i="0" u="none" strike="noStrike" cap="none" dirty="0">
                <a:solidFill>
                  <a:schemeClr val="bg1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b="1" i="0" u="none" strike="noStrike" cap="none" dirty="0" err="1">
                <a:solidFill>
                  <a:schemeClr val="bg1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Animaties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2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ct val="100000"/>
            </a:pPr>
            <a:r>
              <a:rPr lang="en-US" sz="24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Animation – Transition</a:t>
            </a:r>
          </a:p>
          <a:p>
            <a:pPr lvl="2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ct val="100000"/>
            </a:pPr>
            <a:r>
              <a:rPr lang="en-US" sz="2400" b="0" i="0" u="none" strike="noStrike" cap="none" dirty="0" err="1">
                <a:solidFill>
                  <a:schemeClr val="bg1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TranslateTransition</a:t>
            </a:r>
            <a:endParaRPr lang="en-US" sz="2400" b="0" i="0" u="none" strike="noStrike" cap="none" dirty="0">
              <a:solidFill>
                <a:schemeClr val="bg1">
                  <a:lumMod val="50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2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ct val="100000"/>
            </a:pPr>
            <a:r>
              <a:rPr lang="en-US" sz="2400" b="0" i="0" u="none" strike="noStrike" cap="none" dirty="0" err="1">
                <a:solidFill>
                  <a:schemeClr val="bg1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RotateTransition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2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ct val="100000"/>
            </a:pPr>
            <a:r>
              <a:rPr lang="en-US" sz="2400" b="0" i="0" u="none" strike="noStrike" cap="none" dirty="0" err="1">
                <a:solidFill>
                  <a:schemeClr val="bg1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SequentialTransition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2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ct val="100000"/>
            </a:pPr>
            <a:r>
              <a:rPr lang="en-US" sz="2400" b="0" i="0" u="none" strike="noStrike" cap="none" dirty="0" err="1">
                <a:solidFill>
                  <a:schemeClr val="bg1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Andere</a:t>
            </a:r>
            <a:r>
              <a:rPr lang="en-US" sz="24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 Transitions</a:t>
            </a:r>
          </a:p>
          <a:p>
            <a:pPr lvl="2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ct val="100000"/>
            </a:pPr>
            <a:r>
              <a:rPr lang="en-US" sz="24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Eigen Transitions </a:t>
            </a:r>
            <a:r>
              <a:rPr lang="en-US" sz="2400" b="0" i="0" u="none" strike="noStrike" cap="none" dirty="0" err="1">
                <a:solidFill>
                  <a:schemeClr val="bg1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maken</a:t>
            </a:r>
            <a:endParaRPr lang="en-US" sz="2400" b="0" i="0" u="none" strike="noStrike" cap="none" dirty="0">
              <a:solidFill>
                <a:schemeClr val="bg1">
                  <a:lumMod val="50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2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ct val="100000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Timeline</a:t>
            </a:r>
            <a:endParaRPr lang="en-US" sz="2400" b="0" i="0" u="none" strike="noStrike" cap="none" dirty="0">
              <a:solidFill>
                <a:schemeClr val="bg1">
                  <a:lumMod val="50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28600" marR="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AutoNum type="arabicPeriod"/>
            </a:pPr>
            <a:r>
              <a:rPr lang="en-US" b="1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CSS</a:t>
            </a:r>
            <a:endParaRPr lang="en-US" b="1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2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ct val="100000"/>
            </a:pPr>
            <a:r>
              <a:rPr lang="en-US" sz="2400" b="0" i="0" u="none" strike="noStrike" cap="none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getStylesheets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().add(…)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en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setStyle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(…)</a:t>
            </a:r>
          </a:p>
          <a:p>
            <a:pPr lvl="2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ct val="100000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Selectors</a:t>
            </a:r>
            <a:endParaRPr lang="en-US" sz="2400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2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ct val="100000"/>
            </a:pPr>
            <a:r>
              <a:rPr lang="en-US" sz="2400" b="0" i="0" u="none" strike="noStrike" cap="none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Eigenschappen</a:t>
            </a:r>
            <a:endParaRPr lang="en-US" sz="2400" b="0" i="0" u="none" strike="noStrike" cap="none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endParaRPr b="1" i="0" u="none" strike="noStrike" cap="none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57188" marR="0" lvl="1" indent="-179388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63550" marR="0" lvl="1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22" name="Shape 3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2985" y="942688"/>
            <a:ext cx="1409700" cy="1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Agenda deze week</a:t>
            </a:r>
          </a:p>
        </p:txBody>
      </p:sp>
      <p:sp>
        <p:nvSpPr>
          <p:cNvPr id="5" name="Rectangle 4"/>
          <p:cNvSpPr/>
          <p:nvPr/>
        </p:nvSpPr>
        <p:spPr>
          <a:xfrm>
            <a:off x="578947" y="4710336"/>
            <a:ext cx="6946646" cy="19266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02724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 txBox="1">
            <a:spLocks noGrp="1"/>
          </p:cNvSpPr>
          <p:nvPr>
            <p:ph idx="1"/>
          </p:nvPr>
        </p:nvSpPr>
        <p:spPr>
          <a:xfrm>
            <a:off x="578947" y="956968"/>
            <a:ext cx="6906186" cy="12845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Net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zoals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bij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HTML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kan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je de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opmaak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van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een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JavaFX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applicatie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doen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via CSS (“Cascading Stylesheets”)…</a:t>
            </a:r>
          </a:p>
        </p:txBody>
      </p:sp>
      <p:sp>
        <p:nvSpPr>
          <p:cNvPr id="692" name="Shape 692"/>
          <p:cNvSpPr txBox="1"/>
          <p:nvPr/>
        </p:nvSpPr>
        <p:spPr>
          <a:xfrm rot="287621">
            <a:off x="3723243" y="2836726"/>
            <a:ext cx="5221222" cy="3542256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600" b="1" dirty="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-US" sz="16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6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6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fx</a:t>
            </a:r>
            <a:r>
              <a:rPr lang="en-US" sz="16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-background-color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600" b="1" dirty="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blue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-US" sz="16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6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lang="en-US" sz="16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6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600" b="1" dirty="0" err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text-field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600" b="1" dirty="0" err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focused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.</a:t>
            </a:r>
            <a:r>
              <a:rPr lang="en-US" sz="1600" b="1" dirty="0" err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text-area</a:t>
            </a:r>
            <a:r>
              <a:rPr lang="en-US" sz="160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600" b="1" dirty="0" err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focused</a:t>
            </a:r>
            <a:r>
              <a:rPr lang="en-US" sz="1600" b="1" dirty="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-US" sz="16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6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6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fx</a:t>
            </a:r>
            <a:r>
              <a:rPr lang="en-US" sz="16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-border-style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600" b="1" dirty="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solid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-US" sz="16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6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6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fx</a:t>
            </a:r>
            <a:r>
              <a:rPr lang="en-US" sz="16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-border-width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600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1600" b="1" dirty="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-US" sz="16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6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6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fx</a:t>
            </a:r>
            <a:r>
              <a:rPr lang="en-US" sz="16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-border-color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600" b="1" dirty="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red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-US" sz="16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6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lang="en-US" sz="16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6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600" b="1" dirty="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label 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-US" sz="16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6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6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fx</a:t>
            </a:r>
            <a:r>
              <a:rPr lang="en-US" sz="16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-font-family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600" b="1" dirty="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serif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-US" sz="16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6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lang="en-US" sz="16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600" b="1" dirty="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#</a:t>
            </a:r>
            <a:r>
              <a:rPr lang="en-US" sz="1600" b="1" dirty="0" err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verzend</a:t>
            </a:r>
            <a:r>
              <a:rPr lang="en-US" sz="1600" b="1" dirty="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-US" sz="16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6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6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1600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fx</a:t>
            </a:r>
            <a:r>
              <a:rPr lang="en-US" sz="16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-rotate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600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US" sz="16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-US" sz="16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6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600" dirty="0">
              <a:solidFill>
                <a:schemeClr val="dk1"/>
              </a:solidFill>
              <a:sym typeface="Arial"/>
            </a:endParaRPr>
          </a:p>
        </p:txBody>
      </p:sp>
      <p:pic>
        <p:nvPicPr>
          <p:cNvPr id="693" name="Shape 693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198215" y="2624757"/>
            <a:ext cx="3386150" cy="26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JavaFX </a:t>
            </a:r>
            <a:r>
              <a:rPr lang="en-US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en</a:t>
            </a:r>
            <a:r>
              <a:rPr lang="en-US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CSS</a:t>
            </a:r>
            <a:endParaRPr lang="nl-BE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 txBox="1">
            <a:spLocks noGrp="1"/>
          </p:cNvSpPr>
          <p:nvPr>
            <p:ph idx="1"/>
          </p:nvPr>
        </p:nvSpPr>
        <p:spPr>
          <a:xfrm>
            <a:off x="578947" y="907366"/>
            <a:ext cx="5345100" cy="189247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Plaats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een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CSS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bestand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in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een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subfolder van je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folder (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bijvoorbeeld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“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css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” folder).</a:t>
            </a:r>
          </a:p>
          <a:p>
            <a:pPr marL="177800" marR="0" lvl="0" indent="-177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Wijs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de CSS toe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aan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de Scene van je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applicatie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via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getStylesheets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().add(…)</a:t>
            </a:r>
          </a:p>
          <a:p>
            <a:pPr marL="177800" marR="0" lvl="0" indent="-177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02" name="Shape 702"/>
          <p:cNvSpPr txBox="1"/>
          <p:nvPr/>
        </p:nvSpPr>
        <p:spPr>
          <a:xfrm>
            <a:off x="183046" y="2946398"/>
            <a:ext cx="7164521" cy="3656703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Main </a:t>
            </a:r>
            <a:r>
              <a:rPr lang="en-US" sz="18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extends 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Application {</a:t>
            </a:r>
            <a:b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800">
                <a:solidFill>
                  <a:srgbClr val="808000"/>
                </a:solidFill>
                <a:latin typeface="Courier New"/>
                <a:ea typeface="Courier New"/>
                <a:cs typeface="Courier New"/>
                <a:sym typeface="Courier New"/>
              </a:rPr>
              <a:t>@Override</a:t>
            </a:r>
            <a:br>
              <a:rPr lang="en-US" sz="1800">
                <a:solidFill>
                  <a:srgbClr val="808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>
                <a:solidFill>
                  <a:srgbClr val="808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8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public void 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start(Stage primaryStage) {</a:t>
            </a:r>
            <a:b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18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final 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Model model = </a:t>
            </a:r>
            <a:r>
              <a:rPr lang="en-US" sz="18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Model();</a:t>
            </a:r>
            <a:b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18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final 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View view = </a:t>
            </a:r>
            <a:r>
              <a:rPr lang="en-US" sz="18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View();</a:t>
            </a:r>
            <a:b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18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Presenter(model, view);</a:t>
            </a:r>
            <a:b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Scene scene = </a:t>
            </a:r>
            <a:r>
              <a:rPr lang="en-US" sz="18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Scene(view);</a:t>
            </a:r>
            <a:b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scene.getStylesheets().add(</a:t>
            </a:r>
            <a:r>
              <a:rPr lang="en-US" sz="1800" b="1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"css/main.css"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b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primaryStage.setScene(scene);</a:t>
            </a:r>
            <a:b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primaryStage.setTitle(</a:t>
            </a:r>
            <a:r>
              <a:rPr lang="en-US" sz="1800" b="1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"Contact"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b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primaryStage.show();</a:t>
            </a:r>
            <a:b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b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JavaFX </a:t>
            </a:r>
            <a:r>
              <a:rPr lang="en-US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en</a:t>
            </a:r>
            <a:r>
              <a:rPr lang="en-US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CSS</a:t>
            </a:r>
            <a:endParaRPr lang="nl-BE" dirty="0"/>
          </a:p>
        </p:txBody>
      </p:sp>
      <p:pic>
        <p:nvPicPr>
          <p:cNvPr id="700" name="Shape 700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6329489" y="1003366"/>
            <a:ext cx="2610214" cy="331516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701" name="Shape 701"/>
          <p:cNvSpPr/>
          <p:nvPr/>
        </p:nvSpPr>
        <p:spPr>
          <a:xfrm>
            <a:off x="6490317" y="3083066"/>
            <a:ext cx="1500110" cy="509798"/>
          </a:xfrm>
          <a:prstGeom prst="ellipse">
            <a:avLst/>
          </a:prstGeom>
          <a:noFill/>
          <a:ln w="53975" cap="flat" cmpd="sng">
            <a:solidFill>
              <a:srgbClr val="B03C8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 txBox="1">
            <a:spLocks noGrp="1"/>
          </p:cNvSpPr>
          <p:nvPr>
            <p:ph idx="1"/>
          </p:nvPr>
        </p:nvSpPr>
        <p:spPr>
          <a:xfrm>
            <a:off x="578947" y="852332"/>
            <a:ext cx="8072400" cy="17523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Je kan ook individuele Nodes opmaken via de via </a:t>
            </a:r>
            <a:r>
              <a:rPr lang="en-US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getStylesheets().add(…) </a:t>
            </a:r>
            <a:r>
              <a:rPr lang="en-US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methode</a:t>
            </a:r>
          </a:p>
          <a:p>
            <a:pPr marL="177800" marR="0" lvl="0" indent="-177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En je kan individuele Nodes opmaken via de </a:t>
            </a:r>
            <a:r>
              <a:rPr lang="en-US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setStyle</a:t>
            </a:r>
            <a:r>
              <a:rPr lang="en-US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methode</a:t>
            </a:r>
          </a:p>
          <a:p>
            <a:pPr marL="177800" marR="0" lvl="0" indent="-177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77800" marR="0" lvl="0" indent="-177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09" name="Shape 709"/>
          <p:cNvSpPr txBox="1"/>
          <p:nvPr/>
        </p:nvSpPr>
        <p:spPr>
          <a:xfrm>
            <a:off x="684868" y="2794571"/>
            <a:ext cx="8264924" cy="23538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//…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 dirty="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private void </a:t>
            </a:r>
            <a:r>
              <a:rPr lang="en-US" sz="180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initialiseNodes</a:t>
            </a:r>
            <a:r>
              <a:rPr lang="en-US" sz="18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   //…</a:t>
            </a:r>
            <a:br>
              <a:rPr lang="en-US" sz="18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800" b="1" dirty="0" err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 b="1" dirty="0" err="1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naamLabel</a:t>
            </a:r>
            <a:r>
              <a:rPr lang="en-US" sz="1800" b="1" dirty="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US" sz="1800" b="1" dirty="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en-US" sz="18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Label(</a:t>
            </a:r>
            <a:r>
              <a:rPr lang="en-US" sz="1800" b="1" dirty="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800" b="1" dirty="0" err="1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Naam</a:t>
            </a:r>
            <a:r>
              <a:rPr lang="en-US" sz="1800" b="1" dirty="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br>
              <a:rPr lang="en-US" sz="18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800" b="1" dirty="0" err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180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 b="1" dirty="0" err="1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naamLabel</a:t>
            </a:r>
            <a:r>
              <a:rPr lang="en-US" sz="180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.setStyle</a:t>
            </a:r>
            <a:r>
              <a:rPr lang="en-US" sz="18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 b="1" dirty="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"-</a:t>
            </a:r>
            <a:r>
              <a:rPr lang="en-US" sz="1800" b="1" dirty="0" err="1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fx</a:t>
            </a:r>
            <a:r>
              <a:rPr lang="en-US" sz="1800" b="1" dirty="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-background-color: green;"</a:t>
            </a:r>
            <a:r>
              <a:rPr lang="en-US" sz="18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br>
              <a:rPr lang="en-US" sz="18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   //…  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//…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  <a:sym typeface="Arial"/>
            </a:endParaRPr>
          </a:p>
        </p:txBody>
      </p:sp>
      <p:sp>
        <p:nvSpPr>
          <p:cNvPr id="710" name="Shape 710"/>
          <p:cNvSpPr txBox="1"/>
          <p:nvPr/>
        </p:nvSpPr>
        <p:spPr>
          <a:xfrm>
            <a:off x="2469788" y="5338285"/>
            <a:ext cx="4699755" cy="6156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Bij de setStyle methode hebben we geen selector nodig, net zoals bij inline styling in HTML!</a:t>
            </a:r>
          </a:p>
        </p:txBody>
      </p:sp>
      <p:cxnSp>
        <p:nvCxnSpPr>
          <p:cNvPr id="711" name="Shape 711"/>
          <p:cNvCxnSpPr>
            <a:stCxn id="710" idx="0"/>
          </p:cNvCxnSpPr>
          <p:nvPr/>
        </p:nvCxnSpPr>
        <p:spPr>
          <a:xfrm flipV="1">
            <a:off x="4819666" y="4338985"/>
            <a:ext cx="657322" cy="9993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JavaFX </a:t>
            </a:r>
            <a:r>
              <a:rPr lang="en-US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en</a:t>
            </a:r>
            <a:r>
              <a:rPr lang="en-US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CSS</a:t>
            </a:r>
            <a:endParaRPr lang="nl-BE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07957" y="1897359"/>
            <a:ext cx="684354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800" b="1" dirty="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lang="en-US" sz="2800" dirty="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-US" sz="2800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8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28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2800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fx</a:t>
            </a:r>
            <a:r>
              <a:rPr lang="en-US" sz="28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-background-color</a:t>
            </a:r>
            <a:r>
              <a:rPr lang="en-US" sz="2800" dirty="0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2800" b="1" dirty="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blue</a:t>
            </a:r>
            <a:r>
              <a:rPr lang="en-US" sz="28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-US" sz="2800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800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lang="nl-BE" sz="2800" dirty="0"/>
          </a:p>
        </p:txBody>
      </p:sp>
      <p:sp>
        <p:nvSpPr>
          <p:cNvPr id="717" name="Shape 717"/>
          <p:cNvSpPr txBox="1">
            <a:spLocks noGrp="1"/>
          </p:cNvSpPr>
          <p:nvPr>
            <p:ph idx="1"/>
          </p:nvPr>
        </p:nvSpPr>
        <p:spPr>
          <a:xfrm>
            <a:off x="578947" y="949601"/>
            <a:ext cx="7081800" cy="5870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CSS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volgt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de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gekende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regels</a:t>
            </a:r>
            <a:r>
              <a:rPr lang="en-US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  <a:endParaRPr lang="en-US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19" name="Shape 719"/>
          <p:cNvSpPr txBox="1"/>
          <p:nvPr/>
        </p:nvSpPr>
        <p:spPr>
          <a:xfrm>
            <a:off x="5950821" y="949601"/>
            <a:ext cx="2809265" cy="91820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Een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selector om de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juiste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Node[s]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selecteren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uit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je JavaFX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applicatie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cxnSp>
        <p:nvCxnSpPr>
          <p:cNvPr id="720" name="Shape 720"/>
          <p:cNvCxnSpPr>
            <a:stCxn id="719" idx="1"/>
          </p:cNvCxnSpPr>
          <p:nvPr/>
        </p:nvCxnSpPr>
        <p:spPr>
          <a:xfrm flipH="1">
            <a:off x="3091158" y="1408706"/>
            <a:ext cx="2859663" cy="630487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721" name="Shape 721"/>
          <p:cNvSpPr txBox="1"/>
          <p:nvPr/>
        </p:nvSpPr>
        <p:spPr>
          <a:xfrm>
            <a:off x="578947" y="3625402"/>
            <a:ext cx="4229294" cy="127688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Eén of meerdere CSS regels, die steeds bestaan uit een eigenschap en een waarde. Meerdere regels worden gescheiden door puntkomma’s.</a:t>
            </a:r>
          </a:p>
        </p:txBody>
      </p:sp>
      <p:cxnSp>
        <p:nvCxnSpPr>
          <p:cNvPr id="722" name="Shape 722"/>
          <p:cNvCxnSpPr>
            <a:stCxn id="721" idx="0"/>
          </p:cNvCxnSpPr>
          <p:nvPr/>
        </p:nvCxnSpPr>
        <p:spPr>
          <a:xfrm flipV="1">
            <a:off x="2693594" y="3175528"/>
            <a:ext cx="132098" cy="449874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</p:cxnSp>
      <p:pic>
        <p:nvPicPr>
          <p:cNvPr id="723" name="Shape 723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6885540" y="5170811"/>
            <a:ext cx="2258459" cy="1691218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Shape 724"/>
          <p:cNvSpPr/>
          <p:nvPr/>
        </p:nvSpPr>
        <p:spPr>
          <a:xfrm flipH="1">
            <a:off x="5950821" y="3705102"/>
            <a:ext cx="3093935" cy="1077436"/>
          </a:xfrm>
          <a:prstGeom prst="cloudCallout">
            <a:avLst>
              <a:gd name="adj1" fmla="val -18085"/>
              <a:gd name="adj2" fmla="val 84457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Straks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toch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nog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eens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cursus “</a:t>
            </a:r>
            <a:r>
              <a:rPr lang="en-US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Interfaces I”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erbij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pakken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JavaFX </a:t>
            </a:r>
            <a:r>
              <a:rPr lang="en-US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en</a:t>
            </a:r>
            <a:r>
              <a:rPr lang="en-US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CSS</a:t>
            </a:r>
            <a:endParaRPr lang="nl-BE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 txBox="1"/>
          <p:nvPr/>
        </p:nvSpPr>
        <p:spPr>
          <a:xfrm>
            <a:off x="151888" y="814948"/>
            <a:ext cx="5803849" cy="4062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 b="1" dirty="0" err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text-field</a:t>
            </a:r>
            <a:r>
              <a:rPr lang="en-US" sz="180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800" b="1" dirty="0" err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focused</a:t>
            </a:r>
            <a:r>
              <a:rPr lang="en-US" sz="18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.</a:t>
            </a:r>
            <a:r>
              <a:rPr lang="en-US" sz="1800" b="1" dirty="0" err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text-area</a:t>
            </a:r>
            <a:r>
              <a:rPr lang="en-US" sz="180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800" b="1" dirty="0" err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focused</a:t>
            </a:r>
            <a:r>
              <a:rPr lang="en-US" sz="1800" b="1" dirty="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-US" sz="18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8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fx</a:t>
            </a:r>
            <a:r>
              <a:rPr lang="en-US" sz="18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-border-style</a:t>
            </a:r>
            <a:r>
              <a:rPr lang="en-US" sz="18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800" b="1" dirty="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solid</a:t>
            </a:r>
            <a:r>
              <a:rPr lang="en-US" sz="18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-US" sz="18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8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fx</a:t>
            </a:r>
            <a:r>
              <a:rPr lang="en-US" sz="18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-border-width</a:t>
            </a:r>
            <a:r>
              <a:rPr lang="en-US" sz="18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800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1800" b="1" dirty="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en-US" sz="18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-US" sz="18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8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fx</a:t>
            </a:r>
            <a:r>
              <a:rPr lang="en-US" sz="18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-border-color</a:t>
            </a:r>
            <a:r>
              <a:rPr lang="en-US" sz="18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800" b="1" dirty="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red</a:t>
            </a:r>
            <a:r>
              <a:rPr lang="en-US" sz="18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-US" sz="18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lang="en-US" sz="18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 b="1" dirty="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label </a:t>
            </a:r>
            <a:r>
              <a:rPr lang="en-US" sz="18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-US" sz="18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8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fx</a:t>
            </a:r>
            <a:r>
              <a:rPr lang="en-US" sz="18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-font-family</a:t>
            </a:r>
            <a:r>
              <a:rPr lang="en-US" sz="18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800" b="1" dirty="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serif</a:t>
            </a:r>
            <a:r>
              <a:rPr lang="en-US" sz="18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-US" sz="18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lang="en-US" sz="18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b="1" dirty="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#</a:t>
            </a:r>
            <a:r>
              <a:rPr lang="en-US" sz="1800" b="1" dirty="0" err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verzend</a:t>
            </a:r>
            <a:r>
              <a:rPr lang="en-US" sz="1800" b="1" dirty="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-US" sz="18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8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fx</a:t>
            </a:r>
            <a:r>
              <a:rPr lang="en-US" sz="18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-rotate</a:t>
            </a:r>
            <a:r>
              <a:rPr lang="en-US" sz="18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800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US" sz="18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-US" sz="18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  <a:sym typeface="Arial"/>
            </a:endParaRPr>
          </a:p>
        </p:txBody>
      </p:sp>
      <p:sp>
        <p:nvSpPr>
          <p:cNvPr id="731" name="Shape 731"/>
          <p:cNvSpPr txBox="1"/>
          <p:nvPr/>
        </p:nvSpPr>
        <p:spPr>
          <a:xfrm>
            <a:off x="2923421" y="2846248"/>
            <a:ext cx="6064631" cy="389460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Om </a:t>
            </a:r>
            <a:r>
              <a:rPr lang="en-US" sz="16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een</a:t>
            </a:r>
            <a:r>
              <a:rPr lang="en-US" sz="16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type Node </a:t>
            </a:r>
            <a:r>
              <a:rPr lang="en-US" sz="16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te</a:t>
            </a:r>
            <a:r>
              <a:rPr lang="en-US" sz="16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kiezen</a:t>
            </a:r>
            <a:r>
              <a:rPr lang="en-US" sz="16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werk</a:t>
            </a:r>
            <a:r>
              <a:rPr lang="en-US" sz="16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je via </a:t>
            </a:r>
            <a:r>
              <a:rPr lang="en-US" sz="16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een</a:t>
            </a:r>
            <a:r>
              <a:rPr lang="en-US" sz="16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class selector </a:t>
            </a:r>
            <a:r>
              <a:rPr lang="en-US" sz="16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(.).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sz="16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→ Zo </a:t>
            </a:r>
            <a:r>
              <a:rPr lang="en-US" sz="16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kan</a:t>
            </a:r>
            <a:r>
              <a:rPr lang="en-US" sz="16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je </a:t>
            </a:r>
            <a:r>
              <a:rPr lang="en-US" sz="16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alle</a:t>
            </a:r>
            <a:r>
              <a:rPr lang="en-US" sz="16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Button controls </a:t>
            </a:r>
            <a:r>
              <a:rPr lang="en-US" sz="16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selecteren</a:t>
            </a:r>
            <a:r>
              <a:rPr lang="en-US" sz="16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via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sz="16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.button, </a:t>
            </a:r>
            <a:r>
              <a:rPr lang="en-US" sz="16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alle</a:t>
            </a:r>
            <a:r>
              <a:rPr lang="en-US" sz="16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TextAreas</a:t>
            </a:r>
            <a:r>
              <a:rPr lang="en-US" sz="16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via .text-area </a:t>
            </a:r>
          </a:p>
          <a:p>
            <a:pPr marL="177800" marR="0" lvl="0" indent="-177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Een</a:t>
            </a:r>
            <a:r>
              <a:rPr lang="en-US" sz="16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individuele</a:t>
            </a:r>
            <a:r>
              <a:rPr lang="en-US" sz="16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Node </a:t>
            </a:r>
            <a:r>
              <a:rPr lang="en-US" sz="16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kan</a:t>
            </a:r>
            <a:r>
              <a:rPr lang="en-US" sz="16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geselecteerd</a:t>
            </a:r>
            <a:r>
              <a:rPr lang="en-US" sz="16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worden</a:t>
            </a:r>
            <a:r>
              <a:rPr lang="en-US" sz="16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via </a:t>
            </a:r>
            <a:r>
              <a:rPr lang="en-US" sz="16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een</a:t>
            </a:r>
            <a:r>
              <a:rPr lang="en-US" sz="16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id selector </a:t>
            </a:r>
            <a:r>
              <a:rPr lang="en-US" sz="16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(#).</a:t>
            </a:r>
          </a:p>
          <a:p>
            <a:pPr marL="0" marR="0" lvl="0" indent="0" algn="l" rtl="0"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6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→ Je </a:t>
            </a:r>
            <a:r>
              <a:rPr lang="en-US" sz="16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geeft</a:t>
            </a:r>
            <a:r>
              <a:rPr lang="en-US" sz="16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de Node </a:t>
            </a:r>
            <a:r>
              <a:rPr lang="en-US" sz="16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dan</a:t>
            </a:r>
            <a:r>
              <a:rPr lang="en-US" sz="16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in je code </a:t>
            </a:r>
            <a:r>
              <a:rPr lang="en-US" sz="16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een</a:t>
            </a:r>
            <a:r>
              <a:rPr lang="en-US" sz="16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id via de</a:t>
            </a:r>
          </a:p>
          <a:p>
            <a:pPr marL="0" marR="0" lvl="0" indent="0" algn="l" rtl="0"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6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lang="en-US" sz="16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setId</a:t>
            </a:r>
            <a:r>
              <a:rPr lang="en-US" sz="16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() </a:t>
            </a:r>
            <a:r>
              <a:rPr lang="en-US" sz="16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methode</a:t>
            </a:r>
            <a:r>
              <a:rPr lang="en-US" sz="16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</a:p>
          <a:p>
            <a:pPr marL="177800" marR="0" lvl="0" indent="-177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 .root selector </a:t>
            </a:r>
            <a:r>
              <a:rPr lang="en-US" sz="16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selecteert</a:t>
            </a:r>
            <a:r>
              <a:rPr lang="en-US" sz="16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de </a:t>
            </a:r>
            <a:r>
              <a:rPr lang="en-US" sz="16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rootpane</a:t>
            </a:r>
            <a:r>
              <a:rPr lang="en-US" sz="16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van je Scene</a:t>
            </a:r>
          </a:p>
          <a:p>
            <a:pPr marL="177800" marR="0" lvl="0" indent="-177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Selectors </a:t>
            </a:r>
            <a:r>
              <a:rPr lang="en-US" sz="16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kunnen</a:t>
            </a:r>
            <a:r>
              <a:rPr lang="en-US" sz="16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gecombineerd</a:t>
            </a:r>
            <a:r>
              <a:rPr lang="en-US" sz="16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worden</a:t>
            </a:r>
            <a:r>
              <a:rPr lang="en-US" sz="16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(descendant, child, …)</a:t>
            </a:r>
          </a:p>
          <a:p>
            <a:pPr marL="177800" marR="0" lvl="0" indent="-177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Je </a:t>
            </a:r>
            <a:r>
              <a:rPr lang="en-US" sz="16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kan</a:t>
            </a:r>
            <a:r>
              <a:rPr lang="en-US" sz="16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ook</a:t>
            </a:r>
            <a:r>
              <a:rPr lang="en-US" sz="16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met </a:t>
            </a:r>
            <a:r>
              <a:rPr lang="en-US" sz="16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pseudoklassen</a:t>
            </a:r>
            <a:r>
              <a:rPr lang="en-US" sz="16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werken</a:t>
            </a:r>
            <a:r>
              <a:rPr lang="en-US" sz="16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(:</a:t>
            </a:r>
            <a:r>
              <a:rPr lang="en-US" sz="16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focused,:hover</a:t>
            </a:r>
            <a:r>
              <a:rPr lang="en-US" sz="16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,…)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JavaFX </a:t>
            </a:r>
            <a:r>
              <a:rPr lang="en-US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en</a:t>
            </a:r>
            <a:r>
              <a:rPr lang="en-US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CSS: selectors?</a:t>
            </a:r>
            <a:endParaRPr lang="nl-BE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idx="1"/>
          </p:nvPr>
        </p:nvSpPr>
        <p:spPr>
          <a:xfrm>
            <a:off x="628650" y="818084"/>
            <a:ext cx="6988767" cy="5818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AutoNum type="arabicPeriod"/>
            </a:pPr>
            <a:r>
              <a:rPr lang="en-US" b="1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b="1" i="0" u="none" strike="noStrike" cap="none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Animaties</a:t>
            </a:r>
            <a:endParaRPr lang="en-US" b="1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2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ct val="100000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Animation – Transition</a:t>
            </a:r>
          </a:p>
          <a:p>
            <a:pPr lvl="2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ct val="100000"/>
            </a:pPr>
            <a:r>
              <a:rPr lang="en-US" sz="2400" b="0" i="0" u="none" strike="noStrike" cap="none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TranslateTransition</a:t>
            </a:r>
            <a:endParaRPr lang="en-US" sz="2400" b="0" i="0" u="none" strike="noStrike" cap="none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2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ct val="100000"/>
            </a:pPr>
            <a:r>
              <a:rPr lang="en-US" sz="2400" b="0" i="0" u="none" strike="noStrike" cap="none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RotateTransition</a:t>
            </a:r>
            <a:endParaRPr lang="en-US" sz="2400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2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ct val="100000"/>
            </a:pPr>
            <a:r>
              <a:rPr lang="en-US" sz="2400" b="0" i="0" u="none" strike="noStrike" cap="none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SequentialTransition</a:t>
            </a:r>
            <a:endParaRPr lang="en-US" sz="2400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2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ct val="100000"/>
            </a:pPr>
            <a:r>
              <a:rPr lang="en-US" sz="2400" b="0" i="0" u="none" strike="noStrike" cap="none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Andere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Transitions</a:t>
            </a:r>
          </a:p>
          <a:p>
            <a:pPr lvl="2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ct val="100000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Eigen Transitions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maken</a:t>
            </a:r>
            <a:endParaRPr lang="en-US" sz="2400" b="0" i="0" u="none" strike="noStrike" cap="none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2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ct val="100000"/>
            </a:pPr>
            <a:r>
              <a:rPr lang="en-US" sz="24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Timeline</a:t>
            </a:r>
            <a:endParaRPr lang="en-US" sz="2400" b="0" i="0" u="none" strike="noStrike" cap="none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28600" marR="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AutoNum type="arabicPeriod"/>
            </a:pPr>
            <a:r>
              <a:rPr lang="en-US" b="1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CSS</a:t>
            </a:r>
            <a:endParaRPr lang="en-US" b="1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2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ct val="100000"/>
            </a:pPr>
            <a:r>
              <a:rPr lang="en-US" sz="2400" b="0" i="0" u="none" strike="noStrike" cap="none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getStylesheets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().add(…)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en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setStyle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(…)</a:t>
            </a:r>
          </a:p>
          <a:p>
            <a:pPr lvl="2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ct val="100000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Selectors</a:t>
            </a:r>
            <a:endParaRPr lang="en-US" sz="2400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2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ct val="100000"/>
            </a:pPr>
            <a:r>
              <a:rPr lang="en-US" sz="2400" b="0" i="0" u="none" strike="noStrike" cap="none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Eigenschappen</a:t>
            </a:r>
            <a:endParaRPr lang="en-US" sz="2400" b="0" i="0" u="none" strike="noStrike" cap="none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endParaRPr b="1" i="0" u="none" strike="noStrike" cap="none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57188" marR="0" lvl="1" indent="-179388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63550" marR="0" lvl="1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22" name="Shape 3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2985" y="942688"/>
            <a:ext cx="1409700" cy="1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Agenda deze week</a:t>
            </a:r>
          </a:p>
        </p:txBody>
      </p:sp>
      <p:sp>
        <p:nvSpPr>
          <p:cNvPr id="3" name="Rectangle 2"/>
          <p:cNvSpPr/>
          <p:nvPr/>
        </p:nvSpPr>
        <p:spPr>
          <a:xfrm>
            <a:off x="578947" y="1262358"/>
            <a:ext cx="4850809" cy="19582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Shape 737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184145" y="866469"/>
            <a:ext cx="6967633" cy="483032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738" name="Shape 738"/>
          <p:cNvSpPr txBox="1"/>
          <p:nvPr/>
        </p:nvSpPr>
        <p:spPr>
          <a:xfrm>
            <a:off x="1699328" y="3169381"/>
            <a:ext cx="7307108" cy="3563192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Alle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eigenschappen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beginnen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met –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fx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</a:t>
            </a:r>
          </a:p>
          <a:p>
            <a:pPr marL="177800" lvl="0" indent="-177800"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Er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is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veel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mogelijk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zie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volgende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link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voor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een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overzicht</a:t>
            </a:r>
            <a:endParaRPr lang="en-US" sz="24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0"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en-US" u="sng" dirty="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https://docs.oracle.com/javase/8/javafx/api/javafx/scene/doc-files/cssref.html</a:t>
            </a:r>
            <a:endParaRPr lang="en-US" sz="24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77800" marR="0" lvl="0" indent="-177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gebruik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Intellij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code completion!</a:t>
            </a:r>
          </a:p>
          <a:p>
            <a:pPr marL="177800" marR="0" lvl="0" indent="-177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Ook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interessant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: de Oracle tutorial over CSS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en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JavaFX:</a:t>
            </a:r>
          </a:p>
          <a:p>
            <a:pPr marR="0" lvl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u="sng" dirty="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http://docs.oracle.com/javase/8/javafx/user-interface-tutorial/apply-css.htm</a:t>
            </a:r>
          </a:p>
          <a:p>
            <a:pPr marL="177800" marR="0" lvl="0" indent="-177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JavaFX </a:t>
            </a:r>
            <a:r>
              <a:rPr lang="en-US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en</a:t>
            </a:r>
            <a:r>
              <a:rPr lang="en-US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CSS: </a:t>
            </a:r>
            <a:r>
              <a:rPr lang="en-US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eigenschappen</a:t>
            </a:r>
            <a:r>
              <a:rPr lang="en-US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?</a:t>
            </a:r>
            <a:endParaRPr lang="nl-BE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 txBox="1">
            <a:spLocks noGrp="1"/>
          </p:cNvSpPr>
          <p:nvPr>
            <p:ph idx="1"/>
          </p:nvPr>
        </p:nvSpPr>
        <p:spPr>
          <a:xfrm>
            <a:off x="135868" y="1002982"/>
            <a:ext cx="6394404" cy="54544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Probeer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uit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op de “Contact “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oefening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erbij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van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vorige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week:</a:t>
            </a: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Voeg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een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CSS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blad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toe in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een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folder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css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onder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src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 </a:t>
            </a: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Voeg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een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regel toe die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alle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knoppen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blauw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kleurt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Pas de CSS toe op je scene (in de Main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klasse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).</a:t>
            </a: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Zorg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ervoor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dat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alle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textvelden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textarea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een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rood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randje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krijgen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ze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de focus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hebben</a:t>
            </a:r>
            <a:endParaRPr lang="en-US" sz="18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Zorg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ervoor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dat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een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knop die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ingedrukt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wordt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een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beetje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gedraaid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wordt</a:t>
            </a:r>
            <a:endParaRPr lang="en-US" sz="18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Enkel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het “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Naam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” label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zou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het “Comic Sans MS”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lettertype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moeten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krijgen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Dit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kan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op twee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manieren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hoe?</a:t>
            </a: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Maak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een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tweede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stylesheet met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een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aantal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andere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regels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switch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tussen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de twee stylesheets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telkens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op “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Verzenden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”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gedrukt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wordt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!</a:t>
            </a:r>
          </a:p>
          <a:p>
            <a:pPr marL="177800" marR="0" lvl="0" indent="-177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46" name="Shape 746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6530272" y="2614701"/>
            <a:ext cx="2506882" cy="2175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Shape 747"/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7894687" y="224050"/>
            <a:ext cx="1082605" cy="102447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JavaFX </a:t>
            </a:r>
            <a:r>
              <a:rPr lang="en-US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en</a:t>
            </a:r>
            <a:r>
              <a:rPr lang="en-US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CSS: </a:t>
            </a:r>
            <a:r>
              <a:rPr lang="en-US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experimenteer</a:t>
            </a:r>
            <a:r>
              <a:rPr lang="en-US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!</a:t>
            </a:r>
            <a:endParaRPr lang="nl-B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>
            <a:spLocks noGrp="1"/>
          </p:cNvSpPr>
          <p:nvPr>
            <p:ph idx="1"/>
          </p:nvPr>
        </p:nvSpPr>
        <p:spPr>
          <a:xfrm>
            <a:off x="578947" y="1054079"/>
            <a:ext cx="3176699" cy="58095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Char char="•"/>
            </a:pPr>
            <a:r>
              <a:rPr lang="en-US" b="1" i="0" u="none" strike="noStrike" cap="none" dirty="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Main Menu</a:t>
            </a: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56" name="Shape 756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2379015" y="2454183"/>
            <a:ext cx="4364264" cy="34422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Opdrachten</a:t>
            </a:r>
            <a:endParaRPr lang="nl-BE" dirty="0"/>
          </a:p>
        </p:txBody>
      </p:sp>
      <p:pic>
        <p:nvPicPr>
          <p:cNvPr id="9" name="Shape 767" descr="exercise-clip-art--exercise-clipart-9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3993" y="188310"/>
            <a:ext cx="1411000" cy="95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773" descr="Bb_transbkrd.png"/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4560" y="1001067"/>
            <a:ext cx="782664" cy="571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hape 761"/>
          <p:cNvSpPr txBox="1">
            <a:spLocks noGrp="1"/>
          </p:cNvSpPr>
          <p:nvPr>
            <p:ph type="title"/>
          </p:nvPr>
        </p:nvSpPr>
        <p:spPr>
          <a:xfrm>
            <a:off x="611956" y="2972711"/>
            <a:ext cx="4274400" cy="812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Verdana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Afspraken</a:t>
            </a:r>
            <a:r>
              <a:rPr lang="en-US" sz="28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week 6</a:t>
            </a:r>
          </a:p>
        </p:txBody>
      </p:sp>
      <p:pic>
        <p:nvPicPr>
          <p:cNvPr id="762" name="Shape 7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6767" y="1651911"/>
            <a:ext cx="2913900" cy="29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/>
          <p:nvPr/>
        </p:nvSpPr>
        <p:spPr>
          <a:xfrm>
            <a:off x="578946" y="1006021"/>
            <a:ext cx="7964401" cy="479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57175" marR="0" lvl="0" indent="-257175" algn="l" rtl="0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Wat?</a:t>
            </a:r>
          </a:p>
          <a:p>
            <a:pPr marL="600075" marR="0" lvl="1" indent="-257175" algn="l" rtl="0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Klassikale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presentatie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van +/- 10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minuten</a:t>
            </a: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0075" marR="0" lvl="1" indent="-257175" algn="l" rtl="0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Tijdens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lessen van week 6</a:t>
            </a:r>
          </a:p>
          <a:p>
            <a:pPr marL="600075" marR="0" lvl="1" indent="-257175" algn="l" rtl="0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Telt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voor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20% van de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beoordeling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van het project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mee</a:t>
            </a: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0075" marR="0" lvl="1" indent="-257175" algn="l" rtl="0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zelf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pas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einde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week 6 (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vrijdag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op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leveren</a:t>
            </a: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42975" marR="0" lvl="2" indent="-257175" algn="l" rtl="0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m.a.w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.: je mag je code nog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aanpassen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achteraf</a:t>
            </a:r>
            <a:endParaRPr lang="en-US"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42975" marR="0" lvl="2" indent="-257175" algn="l" rtl="0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via Blackboard,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niet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via mail!</a:t>
            </a:r>
          </a:p>
          <a:p>
            <a:pPr marL="942975" marR="0" lvl="2" indent="-257175" algn="l" rtl="0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42875" marR="0" lvl="0" indent="-142875" algn="l" rtl="0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Demonstreer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werking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van je game</a:t>
            </a:r>
          </a:p>
          <a:p>
            <a:pPr marL="485775" marR="0" lvl="1" indent="-257175" algn="l" rtl="0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Overtuigend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wees trots op je product,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verkoop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het!</a:t>
            </a:r>
          </a:p>
          <a:p>
            <a:pPr marL="485775" marR="0" lvl="1" indent="-257175" algn="l" rtl="0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Demoscenario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plan B (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mocht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demo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falen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….)</a:t>
            </a:r>
          </a:p>
        </p:txBody>
      </p:sp>
      <p:pic>
        <p:nvPicPr>
          <p:cNvPr id="769" name="Shape 769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7236055" y="761698"/>
            <a:ext cx="1307292" cy="130729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Presentatie</a:t>
            </a:r>
            <a:endParaRPr lang="nl-BE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/>
          <p:nvPr/>
        </p:nvSpPr>
        <p:spPr>
          <a:xfrm>
            <a:off x="578947" y="831850"/>
            <a:ext cx="8026210" cy="54464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00013" marR="0" lvl="0" indent="-100013" algn="l" rtl="0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Zorg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voor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begeleidende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presentatie</a:t>
            </a: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42913" marR="0" lvl="1" indent="-214312" algn="l" rtl="0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Powerpoint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Prezi, ...</a:t>
            </a:r>
          </a:p>
          <a:p>
            <a:pPr marL="228600" marR="0" lvl="1" indent="0" algn="l" rtl="0">
              <a:spcBef>
                <a:spcPts val="0"/>
              </a:spcBef>
              <a:spcAft>
                <a:spcPts val="500"/>
              </a:spcAft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4313" marR="0" lvl="0" indent="-214313" algn="l" rtl="0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Mogelijke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inhoud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442913" marR="0" lvl="1" indent="-214312" algn="l" rtl="0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Problemen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uitdagingen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 wat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vond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je van het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van het project op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zich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nuttig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iets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bijgeleerd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….)</a:t>
            </a:r>
          </a:p>
          <a:p>
            <a:pPr marL="442913" marR="0" lvl="1" indent="-214312" algn="l" rtl="0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Integreer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klassediagram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interview met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een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testgebruiker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(s),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sfeerbeelden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…</a:t>
            </a:r>
          </a:p>
          <a:p>
            <a:pPr marL="442913" marR="0" lvl="1" indent="-214312" algn="l" rtl="0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ilmpje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screen capture, …</a:t>
            </a:r>
          </a:p>
          <a:p>
            <a:pPr marL="457200" marR="0" lvl="1" indent="0" algn="l" rtl="0">
              <a:spcBef>
                <a:spcPts val="0"/>
              </a:spcBef>
              <a:spcAft>
                <a:spcPts val="500"/>
              </a:spcAft>
              <a:buSzPct val="25000"/>
              <a:buNone/>
            </a:pPr>
            <a:r>
              <a:rPr lang="en-US" sz="24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http://www.youtube.com/user/youKDGTube</a:t>
            </a:r>
          </a:p>
          <a:p>
            <a:pPr marL="442913" marR="0" lvl="1" indent="-214312" algn="l" rtl="0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Denk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eraan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785813" marR="0" lvl="2" indent="-214312" algn="l" rtl="0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dit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leuk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&amp;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fleurt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presentatie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op, maar het is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blijft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de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eerste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plaats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een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programmeerproject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Presentatie</a:t>
            </a:r>
            <a:endParaRPr lang="nl-BE" dirty="0"/>
          </a:p>
        </p:txBody>
      </p:sp>
      <p:pic>
        <p:nvPicPr>
          <p:cNvPr id="6" name="Shape 769"/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7236055" y="761698"/>
            <a:ext cx="1307292" cy="1307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Shape 782"/>
          <p:cNvSpPr/>
          <p:nvPr/>
        </p:nvSpPr>
        <p:spPr>
          <a:xfrm>
            <a:off x="578947" y="999672"/>
            <a:ext cx="8217600" cy="52868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57175" marR="0" lvl="0" indent="-257175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Week 6</a:t>
            </a:r>
          </a:p>
          <a:p>
            <a:pPr marL="600075" marR="0" lvl="1" indent="-257175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Tijdens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les, in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gewoon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lokaal</a:t>
            </a: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75" marR="0" lvl="0" indent="-257175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Zet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alles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 </a:t>
            </a:r>
            <a:r>
              <a:rPr lang="en-US" sz="2400" b="1" u="sng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voorhand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voor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les start!)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klaar</a:t>
            </a: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0075" marR="0" lvl="1" indent="-257175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(die runt)</a:t>
            </a:r>
          </a:p>
          <a:p>
            <a:pPr marL="600075" marR="0" lvl="1" indent="-257175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Presentatie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eventueel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filmpjes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…</a:t>
            </a:r>
          </a:p>
          <a:p>
            <a:pPr marL="600075" marR="0" lvl="1" indent="-257175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Strikte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timing</a:t>
            </a:r>
          </a:p>
          <a:p>
            <a:pPr marL="942975" marR="0" lvl="2" indent="-257175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1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max.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15 min.</a:t>
            </a:r>
          </a:p>
          <a:p>
            <a:pPr marL="942975" marR="0" lvl="2" indent="-257175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enkele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minuten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wissel</a:t>
            </a: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" marR="0" lvl="0" indent="-28575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Evaluatie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571500" marR="0" lvl="1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Kwaliteit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creativiteit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originaliteit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</a:p>
          <a:p>
            <a:pPr marL="571500" marR="0" lvl="1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Demonstratie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testgegevens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scenario,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goed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voorbereid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...</a:t>
            </a:r>
          </a:p>
          <a:p>
            <a:pPr marL="571500" marR="0" lvl="1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Presentatie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skills: twee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sprekers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taalgebruik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volume,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houding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oogcontact</a:t>
            </a: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Praktisch</a:t>
            </a:r>
            <a:endParaRPr lang="nl-BE" dirty="0"/>
          </a:p>
        </p:txBody>
      </p:sp>
      <p:pic>
        <p:nvPicPr>
          <p:cNvPr id="5" name="Shape 769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7236055" y="761698"/>
            <a:ext cx="1307292" cy="1307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 txBox="1"/>
          <p:nvPr/>
        </p:nvSpPr>
        <p:spPr>
          <a:xfrm>
            <a:off x="578947" y="1193803"/>
            <a:ext cx="8303796" cy="46681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14313" marR="0" lvl="0" indent="-214313" algn="l" rtl="0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Mondeling</a:t>
            </a: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0075" marR="0" lvl="1" indent="-257175" algn="l" rtl="0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Examenweek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P3</a:t>
            </a:r>
          </a:p>
          <a:p>
            <a:pPr marL="600075" marR="0" lvl="1" indent="-257175" algn="l" rtl="0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 min. per team</a:t>
            </a:r>
          </a:p>
          <a:p>
            <a:pPr marL="942975" marR="0" lvl="2" indent="-257175" algn="l" rtl="0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min.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voorbereidingstijd</a:t>
            </a: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42975" marR="0" lvl="2" indent="-257175" algn="l" rtl="0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min. per student</a:t>
            </a:r>
          </a:p>
          <a:p>
            <a:pPr marL="600075" marR="0" lvl="1" indent="-257175" algn="l" rtl="0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Belangrijk</a:t>
            </a: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42975" marR="0" lvl="2" indent="-257175" algn="l" rtl="0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Vragen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gaan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over de </a:t>
            </a:r>
            <a:r>
              <a:rPr lang="en-US" sz="2400" b="1" i="0" u="sng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volledige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leerstof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van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periode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 (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niet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enkel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leerstof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die in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jouw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project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aan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bod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kwam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2" algn="l" rtl="0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ct val="100000"/>
            </a:pP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2" indent="-342900" algn="l" rtl="0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je </a:t>
            </a: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niet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wenst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deel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nemen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aan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het </a:t>
            </a: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mondeling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examen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verwittig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op </a:t>
            </a: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voorhand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per email.</a:t>
            </a:r>
            <a:endParaRPr lang="en-US" sz="2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Examen</a:t>
            </a:r>
            <a:endParaRPr lang="nl-BE" dirty="0"/>
          </a:p>
        </p:txBody>
      </p:sp>
      <p:pic>
        <p:nvPicPr>
          <p:cNvPr id="5" name="Shape 769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7236055" y="761698"/>
            <a:ext cx="1307292" cy="1307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 txBox="1"/>
          <p:nvPr/>
        </p:nvSpPr>
        <p:spPr>
          <a:xfrm>
            <a:off x="478604" y="396511"/>
            <a:ext cx="7812000" cy="7501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Verdana"/>
              <a:buNone/>
            </a:pPr>
            <a:r>
              <a:rPr lang="en-US" sz="36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Wat </a:t>
            </a:r>
            <a:r>
              <a:rPr lang="en-US" sz="3600" b="1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hebben</a:t>
            </a:r>
            <a:r>
              <a:rPr lang="en-US" sz="36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we </a:t>
            </a:r>
            <a:r>
              <a:rPr lang="en-US" sz="3600" b="1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geleerd</a:t>
            </a:r>
            <a:r>
              <a:rPr lang="en-US" sz="36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?</a:t>
            </a:r>
          </a:p>
        </p:txBody>
      </p:sp>
      <p:sp>
        <p:nvSpPr>
          <p:cNvPr id="796" name="Shape 796"/>
          <p:cNvSpPr txBox="1"/>
          <p:nvPr/>
        </p:nvSpPr>
        <p:spPr>
          <a:xfrm>
            <a:off x="500010" y="1173345"/>
            <a:ext cx="5366716" cy="438588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1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Animaties</a:t>
            </a:r>
            <a:endParaRPr lang="en-US" sz="18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57188" marR="0" lvl="1" indent="-179388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Animation – Transition</a:t>
            </a:r>
          </a:p>
          <a:p>
            <a:pPr marL="357188" marR="0" lvl="1" indent="-179388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TranslateTransition</a:t>
            </a:r>
            <a:endParaRPr lang="en-US" sz="18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57188" marR="0" lvl="1" indent="-179388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RotateTransition</a:t>
            </a:r>
            <a:endParaRPr lang="en-US" sz="18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57188" marR="0" lvl="1" indent="-179388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SequentialTransition</a:t>
            </a:r>
            <a:endParaRPr lang="en-US" sz="18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57188" marR="0" lvl="1" indent="-179388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Andere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Transitions</a:t>
            </a:r>
          </a:p>
          <a:p>
            <a:pPr marL="357188" marR="0" lvl="1" indent="-179388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Eigen Transitions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maken</a:t>
            </a:r>
            <a:endParaRPr lang="en-US" sz="18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57188" marR="0" lvl="1" indent="-179388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Timeline</a:t>
            </a:r>
            <a:endParaRPr lang="en-US" sz="18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77800" marR="0" lvl="0" indent="-1778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CSS</a:t>
            </a:r>
          </a:p>
          <a:p>
            <a:pPr marL="357188" marR="0" lvl="1" indent="-179388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getStylesheets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().add(…)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setStyle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(…)</a:t>
            </a:r>
          </a:p>
          <a:p>
            <a:pPr marL="357188" marR="0" lvl="1" indent="-179388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Selectors</a:t>
            </a:r>
          </a:p>
          <a:p>
            <a:pPr marL="357188" marR="0" lvl="1" indent="-179388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Eigenschappen</a:t>
            </a:r>
            <a:endParaRPr lang="en-US" sz="18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97" name="Shape 797"/>
          <p:cNvPicPr preferRelativeResize="0"/>
          <p:nvPr/>
        </p:nvPicPr>
        <p:blipFill rotWithShape="1">
          <a:blip r:embed="rId3">
            <a:alphaModFix/>
          </a:blip>
          <a:stretch/>
        </p:blipFill>
        <p:spPr>
          <a:xfrm>
            <a:off x="5686237" y="2304786"/>
            <a:ext cx="2686050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/>
        </p:nvSpPr>
        <p:spPr>
          <a:xfrm>
            <a:off x="1967825" y="5282107"/>
            <a:ext cx="1456500" cy="348900"/>
          </a:xfrm>
          <a:prstGeom prst="rect">
            <a:avLst/>
          </a:prstGeom>
          <a:solidFill>
            <a:srgbClr val="F0D6E6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StrokeTransition</a:t>
            </a:r>
          </a:p>
        </p:txBody>
      </p:sp>
      <p:sp>
        <p:nvSpPr>
          <p:cNvPr id="329" name="Shape 329"/>
          <p:cNvSpPr txBox="1"/>
          <p:nvPr/>
        </p:nvSpPr>
        <p:spPr>
          <a:xfrm>
            <a:off x="3832701" y="1344316"/>
            <a:ext cx="1502542" cy="348900"/>
          </a:xfrm>
          <a:prstGeom prst="rect">
            <a:avLst/>
          </a:prstGeom>
          <a:solidFill>
            <a:srgbClr val="C2F0FF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Animation</a:t>
            </a:r>
          </a:p>
        </p:txBody>
      </p:sp>
      <p:sp>
        <p:nvSpPr>
          <p:cNvPr id="330" name="Shape 330"/>
          <p:cNvSpPr txBox="1"/>
          <p:nvPr/>
        </p:nvSpPr>
        <p:spPr>
          <a:xfrm>
            <a:off x="2573290" y="2648442"/>
            <a:ext cx="1518449" cy="348900"/>
          </a:xfrm>
          <a:prstGeom prst="rect">
            <a:avLst/>
          </a:prstGeom>
          <a:solidFill>
            <a:srgbClr val="D4FDBE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Transition</a:t>
            </a:r>
          </a:p>
        </p:txBody>
      </p:sp>
      <p:cxnSp>
        <p:nvCxnSpPr>
          <p:cNvPr id="331" name="Shape 331"/>
          <p:cNvCxnSpPr>
            <a:stCxn id="335" idx="0"/>
            <a:endCxn id="329" idx="2"/>
          </p:cNvCxnSpPr>
          <p:nvPr/>
        </p:nvCxnSpPr>
        <p:spPr>
          <a:xfrm rot="16200000" flipV="1">
            <a:off x="4774746" y="1502442"/>
            <a:ext cx="952384" cy="133393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lg" len="lg"/>
          </a:ln>
        </p:spPr>
      </p:cxnSp>
      <p:cxnSp>
        <p:nvCxnSpPr>
          <p:cNvPr id="332" name="Shape 332"/>
          <p:cNvCxnSpPr>
            <a:stCxn id="330" idx="0"/>
            <a:endCxn id="329" idx="2"/>
          </p:cNvCxnSpPr>
          <p:nvPr/>
        </p:nvCxnSpPr>
        <p:spPr>
          <a:xfrm rot="5400000" flipH="1" flipV="1">
            <a:off x="3480630" y="1545101"/>
            <a:ext cx="955226" cy="125145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lg" len="lg"/>
          </a:ln>
        </p:spPr>
      </p:cxnSp>
      <p:sp>
        <p:nvSpPr>
          <p:cNvPr id="333" name="Shape 333"/>
          <p:cNvSpPr txBox="1"/>
          <p:nvPr/>
        </p:nvSpPr>
        <p:spPr>
          <a:xfrm>
            <a:off x="216391" y="5282107"/>
            <a:ext cx="1328700" cy="348900"/>
          </a:xfrm>
          <a:prstGeom prst="rect">
            <a:avLst/>
          </a:prstGeom>
          <a:solidFill>
            <a:srgbClr val="F0D6E6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FillTransition</a:t>
            </a:r>
          </a:p>
        </p:txBody>
      </p:sp>
      <p:cxnSp>
        <p:nvCxnSpPr>
          <p:cNvPr id="334" name="Shape 334"/>
          <p:cNvCxnSpPr>
            <a:stCxn id="350" idx="0"/>
            <a:endCxn id="330" idx="2"/>
          </p:cNvCxnSpPr>
          <p:nvPr/>
        </p:nvCxnSpPr>
        <p:spPr>
          <a:xfrm rot="16200000" flipV="1">
            <a:off x="5313399" y="1016459"/>
            <a:ext cx="994427" cy="495619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lg" len="lg"/>
          </a:ln>
        </p:spPr>
      </p:cxnSp>
      <p:sp>
        <p:nvSpPr>
          <p:cNvPr id="335" name="Shape 335"/>
          <p:cNvSpPr txBox="1"/>
          <p:nvPr/>
        </p:nvSpPr>
        <p:spPr>
          <a:xfrm>
            <a:off x="5158678" y="2645600"/>
            <a:ext cx="1518449" cy="348900"/>
          </a:xfrm>
          <a:prstGeom prst="rect">
            <a:avLst/>
          </a:prstGeom>
          <a:solidFill>
            <a:srgbClr val="FFEBAB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Timeline</a:t>
            </a:r>
          </a:p>
        </p:txBody>
      </p:sp>
      <p:sp>
        <p:nvSpPr>
          <p:cNvPr id="336" name="Shape 336"/>
          <p:cNvSpPr/>
          <p:nvPr/>
        </p:nvSpPr>
        <p:spPr>
          <a:xfrm>
            <a:off x="4509722" y="1706317"/>
            <a:ext cx="148500" cy="1464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Shape 337"/>
          <p:cNvSpPr txBox="1"/>
          <p:nvPr/>
        </p:nvSpPr>
        <p:spPr>
          <a:xfrm>
            <a:off x="3493951" y="5282107"/>
            <a:ext cx="1386900" cy="348900"/>
          </a:xfrm>
          <a:prstGeom prst="rect">
            <a:avLst/>
          </a:prstGeom>
          <a:solidFill>
            <a:srgbClr val="F0D6E6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PauseTransition</a:t>
            </a:r>
          </a:p>
        </p:txBody>
      </p:sp>
      <p:sp>
        <p:nvSpPr>
          <p:cNvPr id="338" name="Shape 338"/>
          <p:cNvSpPr txBox="1"/>
          <p:nvPr/>
        </p:nvSpPr>
        <p:spPr>
          <a:xfrm>
            <a:off x="4967417" y="5282107"/>
            <a:ext cx="1626600" cy="348900"/>
          </a:xfrm>
          <a:prstGeom prst="rect">
            <a:avLst/>
          </a:prstGeom>
          <a:solidFill>
            <a:srgbClr val="F0D6E6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ParallelTransition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6677127" y="5282107"/>
            <a:ext cx="1720200" cy="348900"/>
          </a:xfrm>
          <a:prstGeom prst="rect">
            <a:avLst/>
          </a:prstGeom>
          <a:solidFill>
            <a:srgbClr val="F0D6E6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SequentialTransition</a:t>
            </a:r>
          </a:p>
        </p:txBody>
      </p:sp>
      <p:cxnSp>
        <p:nvCxnSpPr>
          <p:cNvPr id="340" name="Shape 340"/>
          <p:cNvCxnSpPr>
            <a:stCxn id="354" idx="0"/>
            <a:endCxn id="330" idx="2"/>
          </p:cNvCxnSpPr>
          <p:nvPr/>
        </p:nvCxnSpPr>
        <p:spPr>
          <a:xfrm rot="16200000" flipV="1">
            <a:off x="4440486" y="1889372"/>
            <a:ext cx="994427" cy="321036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lg" len="lg"/>
          </a:ln>
        </p:spPr>
      </p:cxnSp>
      <p:cxnSp>
        <p:nvCxnSpPr>
          <p:cNvPr id="341" name="Shape 341"/>
          <p:cNvCxnSpPr>
            <a:stCxn id="353" idx="0"/>
            <a:endCxn id="330" idx="2"/>
          </p:cNvCxnSpPr>
          <p:nvPr/>
        </p:nvCxnSpPr>
        <p:spPr>
          <a:xfrm rot="16200000" flipV="1">
            <a:off x="3651122" y="2678736"/>
            <a:ext cx="994427" cy="163164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lg" len="lg"/>
          </a:ln>
        </p:spPr>
      </p:cxnSp>
      <p:cxnSp>
        <p:nvCxnSpPr>
          <p:cNvPr id="342" name="Shape 342"/>
          <p:cNvCxnSpPr>
            <a:stCxn id="352" idx="0"/>
            <a:endCxn id="330" idx="2"/>
          </p:cNvCxnSpPr>
          <p:nvPr/>
        </p:nvCxnSpPr>
        <p:spPr>
          <a:xfrm rot="16200000" flipV="1">
            <a:off x="2882666" y="3447192"/>
            <a:ext cx="994427" cy="9472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lg" len="lg"/>
          </a:ln>
        </p:spPr>
      </p:cxnSp>
      <p:cxnSp>
        <p:nvCxnSpPr>
          <p:cNvPr id="343" name="Shape 343"/>
          <p:cNvCxnSpPr>
            <a:stCxn id="351" idx="0"/>
            <a:endCxn id="330" idx="2"/>
          </p:cNvCxnSpPr>
          <p:nvPr/>
        </p:nvCxnSpPr>
        <p:spPr>
          <a:xfrm rot="5400000" flipH="1" flipV="1">
            <a:off x="2075271" y="2734526"/>
            <a:ext cx="994427" cy="152006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lg" len="lg"/>
          </a:ln>
        </p:spPr>
      </p:cxnSp>
      <p:cxnSp>
        <p:nvCxnSpPr>
          <p:cNvPr id="344" name="Shape 344"/>
          <p:cNvCxnSpPr>
            <a:stCxn id="339" idx="0"/>
            <a:endCxn id="330" idx="2"/>
          </p:cNvCxnSpPr>
          <p:nvPr/>
        </p:nvCxnSpPr>
        <p:spPr>
          <a:xfrm rot="16200000" flipV="1">
            <a:off x="4292489" y="2037369"/>
            <a:ext cx="2284765" cy="4204712"/>
          </a:xfrm>
          <a:prstGeom prst="bentConnector3">
            <a:avLst>
              <a:gd name="adj1" fmla="val 782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lg" len="lg"/>
          </a:ln>
        </p:spPr>
      </p:cxnSp>
      <p:cxnSp>
        <p:nvCxnSpPr>
          <p:cNvPr id="345" name="Shape 345"/>
          <p:cNvCxnSpPr>
            <a:stCxn id="338" idx="0"/>
            <a:endCxn id="330" idx="2"/>
          </p:cNvCxnSpPr>
          <p:nvPr/>
        </p:nvCxnSpPr>
        <p:spPr>
          <a:xfrm rot="16200000" flipV="1">
            <a:off x="3414234" y="2915624"/>
            <a:ext cx="2284765" cy="2448202"/>
          </a:xfrm>
          <a:prstGeom prst="bentConnector3">
            <a:avLst>
              <a:gd name="adj1" fmla="val 782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lg" len="lg"/>
          </a:ln>
        </p:spPr>
      </p:cxnSp>
      <p:cxnSp>
        <p:nvCxnSpPr>
          <p:cNvPr id="346" name="Shape 346"/>
          <p:cNvCxnSpPr>
            <a:stCxn id="337" idx="0"/>
            <a:endCxn id="330" idx="2"/>
          </p:cNvCxnSpPr>
          <p:nvPr/>
        </p:nvCxnSpPr>
        <p:spPr>
          <a:xfrm rot="16200000" flipV="1">
            <a:off x="2617576" y="3712282"/>
            <a:ext cx="2284765" cy="854886"/>
          </a:xfrm>
          <a:prstGeom prst="bentConnector3">
            <a:avLst>
              <a:gd name="adj1" fmla="val 782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lg" len="lg"/>
          </a:ln>
        </p:spPr>
      </p:cxnSp>
      <p:cxnSp>
        <p:nvCxnSpPr>
          <p:cNvPr id="347" name="Shape 347"/>
          <p:cNvCxnSpPr>
            <a:stCxn id="327" idx="0"/>
            <a:endCxn id="330" idx="2"/>
          </p:cNvCxnSpPr>
          <p:nvPr/>
        </p:nvCxnSpPr>
        <p:spPr>
          <a:xfrm rot="5400000" flipH="1" flipV="1">
            <a:off x="1871913" y="3821505"/>
            <a:ext cx="2284765" cy="636440"/>
          </a:xfrm>
          <a:prstGeom prst="bentConnector3">
            <a:avLst>
              <a:gd name="adj1" fmla="val 782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lg" len="lg"/>
          </a:ln>
        </p:spPr>
      </p:cxnSp>
      <p:cxnSp>
        <p:nvCxnSpPr>
          <p:cNvPr id="348" name="Shape 348"/>
          <p:cNvCxnSpPr>
            <a:stCxn id="333" idx="0"/>
            <a:endCxn id="330" idx="2"/>
          </p:cNvCxnSpPr>
          <p:nvPr/>
        </p:nvCxnSpPr>
        <p:spPr>
          <a:xfrm rot="5400000" flipH="1" flipV="1">
            <a:off x="964246" y="2913838"/>
            <a:ext cx="2284765" cy="2451774"/>
          </a:xfrm>
          <a:prstGeom prst="bentConnector3">
            <a:avLst>
              <a:gd name="adj1" fmla="val 78281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lg" len="lg"/>
          </a:ln>
        </p:spPr>
      </p:cxnSp>
      <p:sp>
        <p:nvSpPr>
          <p:cNvPr id="349" name="Shape 349"/>
          <p:cNvSpPr/>
          <p:nvPr/>
        </p:nvSpPr>
        <p:spPr>
          <a:xfrm>
            <a:off x="3256535" y="2999256"/>
            <a:ext cx="148500" cy="1464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Shape 350"/>
          <p:cNvSpPr txBox="1"/>
          <p:nvPr/>
        </p:nvSpPr>
        <p:spPr>
          <a:xfrm>
            <a:off x="7641309" y="3991769"/>
            <a:ext cx="1294800" cy="348900"/>
          </a:xfrm>
          <a:prstGeom prst="rect">
            <a:avLst/>
          </a:prstGeom>
          <a:solidFill>
            <a:srgbClr val="F0D6E6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FadeTransition</a:t>
            </a:r>
          </a:p>
        </p:txBody>
      </p:sp>
      <p:sp>
        <p:nvSpPr>
          <p:cNvPr id="351" name="Shape 351"/>
          <p:cNvSpPr txBox="1"/>
          <p:nvPr/>
        </p:nvSpPr>
        <p:spPr>
          <a:xfrm>
            <a:off x="985654" y="3991769"/>
            <a:ext cx="1653600" cy="348900"/>
          </a:xfrm>
          <a:prstGeom prst="rect">
            <a:avLst/>
          </a:prstGeom>
          <a:solidFill>
            <a:srgbClr val="F0D6E6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TranslateTransition</a:t>
            </a:r>
          </a:p>
        </p:txBody>
      </p:sp>
      <p:sp>
        <p:nvSpPr>
          <p:cNvPr id="352" name="Shape 352"/>
          <p:cNvSpPr txBox="1"/>
          <p:nvPr/>
        </p:nvSpPr>
        <p:spPr>
          <a:xfrm>
            <a:off x="2800543" y="3991769"/>
            <a:ext cx="1253400" cy="348900"/>
          </a:xfrm>
          <a:prstGeom prst="rect">
            <a:avLst/>
          </a:prstGeom>
          <a:solidFill>
            <a:srgbClr val="F0D6E6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PathTransition</a:t>
            </a:r>
          </a:p>
        </p:txBody>
      </p:sp>
      <p:sp>
        <p:nvSpPr>
          <p:cNvPr id="353" name="Shape 353"/>
          <p:cNvSpPr txBox="1"/>
          <p:nvPr/>
        </p:nvSpPr>
        <p:spPr>
          <a:xfrm>
            <a:off x="4243555" y="3991769"/>
            <a:ext cx="1441200" cy="348900"/>
          </a:xfrm>
          <a:prstGeom prst="rect">
            <a:avLst/>
          </a:prstGeom>
          <a:solidFill>
            <a:srgbClr val="F0D6E6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RotateTransition</a:t>
            </a:r>
          </a:p>
        </p:txBody>
      </p:sp>
      <p:sp>
        <p:nvSpPr>
          <p:cNvPr id="354" name="Shape 354"/>
          <p:cNvSpPr txBox="1"/>
          <p:nvPr/>
        </p:nvSpPr>
        <p:spPr>
          <a:xfrm>
            <a:off x="5867732" y="3991769"/>
            <a:ext cx="1350300" cy="348900"/>
          </a:xfrm>
          <a:prstGeom prst="rect">
            <a:avLst/>
          </a:prstGeom>
          <a:solidFill>
            <a:srgbClr val="F0D6E6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ScaleTransition</a:t>
            </a:r>
          </a:p>
        </p:txBody>
      </p:sp>
      <p:sp>
        <p:nvSpPr>
          <p:cNvPr id="355" name="Shape 355"/>
          <p:cNvSpPr txBox="1"/>
          <p:nvPr/>
        </p:nvSpPr>
        <p:spPr>
          <a:xfrm>
            <a:off x="1343354" y="4443918"/>
            <a:ext cx="938100" cy="348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1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Verplaatsen</a:t>
            </a:r>
          </a:p>
        </p:txBody>
      </p:sp>
      <p:sp>
        <p:nvSpPr>
          <p:cNvPr id="356" name="Shape 356"/>
          <p:cNvSpPr txBox="1"/>
          <p:nvPr/>
        </p:nvSpPr>
        <p:spPr>
          <a:xfrm>
            <a:off x="2704976" y="4443918"/>
            <a:ext cx="1463999" cy="57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1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Verplaatsen volgens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1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een pad</a:t>
            </a:r>
          </a:p>
        </p:txBody>
      </p:sp>
      <p:sp>
        <p:nvSpPr>
          <p:cNvPr id="357" name="Shape 357"/>
          <p:cNvSpPr txBox="1"/>
          <p:nvPr/>
        </p:nvSpPr>
        <p:spPr>
          <a:xfrm>
            <a:off x="4627421" y="4443918"/>
            <a:ext cx="680100" cy="348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1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Draaien</a:t>
            </a:r>
          </a:p>
        </p:txBody>
      </p:sp>
      <p:sp>
        <p:nvSpPr>
          <p:cNvPr id="358" name="Shape 358"/>
          <p:cNvSpPr txBox="1"/>
          <p:nvPr/>
        </p:nvSpPr>
        <p:spPr>
          <a:xfrm>
            <a:off x="5820130" y="4443918"/>
            <a:ext cx="1555200" cy="57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1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Herschalen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1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(vergroten/verkleinen)</a:t>
            </a:r>
          </a:p>
        </p:txBody>
      </p:sp>
      <p:sp>
        <p:nvSpPr>
          <p:cNvPr id="359" name="Shape 359"/>
          <p:cNvSpPr txBox="1"/>
          <p:nvPr/>
        </p:nvSpPr>
        <p:spPr>
          <a:xfrm>
            <a:off x="7894214" y="4443918"/>
            <a:ext cx="789000" cy="348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1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Vervagen</a:t>
            </a:r>
          </a:p>
        </p:txBody>
      </p:sp>
      <p:sp>
        <p:nvSpPr>
          <p:cNvPr id="360" name="Shape 360"/>
          <p:cNvSpPr txBox="1"/>
          <p:nvPr/>
        </p:nvSpPr>
        <p:spPr>
          <a:xfrm>
            <a:off x="436537" y="5716403"/>
            <a:ext cx="875700" cy="57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1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Opvulling</a:t>
            </a:r>
            <a:endParaRPr lang="en-US" sz="1100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1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aanpassen</a:t>
            </a:r>
            <a:endParaRPr lang="en-US" sz="1100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Shape 361"/>
          <p:cNvSpPr txBox="1"/>
          <p:nvPr/>
        </p:nvSpPr>
        <p:spPr>
          <a:xfrm>
            <a:off x="2128394" y="5716403"/>
            <a:ext cx="1135200" cy="348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1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Lijn aanpassen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3832701" y="5716403"/>
            <a:ext cx="585300" cy="348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1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Pauze</a:t>
            </a:r>
          </a:p>
        </p:txBody>
      </p:sp>
      <p:sp>
        <p:nvSpPr>
          <p:cNvPr id="363" name="Shape 363"/>
          <p:cNvSpPr txBox="1"/>
          <p:nvPr/>
        </p:nvSpPr>
        <p:spPr>
          <a:xfrm>
            <a:off x="5096075" y="5714421"/>
            <a:ext cx="1369200" cy="57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1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Andere Transitions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100" i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tegelijk</a:t>
            </a:r>
            <a:r>
              <a:rPr lang="en-US" sz="11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uitvoeren</a:t>
            </a:r>
          </a:p>
        </p:txBody>
      </p:sp>
      <p:sp>
        <p:nvSpPr>
          <p:cNvPr id="364" name="Shape 364"/>
          <p:cNvSpPr txBox="1"/>
          <p:nvPr/>
        </p:nvSpPr>
        <p:spPr>
          <a:xfrm>
            <a:off x="6841311" y="5714420"/>
            <a:ext cx="1391700" cy="57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1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Andere Transitions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100" i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 elkaar</a:t>
            </a:r>
            <a:r>
              <a:rPr lang="en-US" sz="11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uitvoeren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Animation in de </a:t>
            </a:r>
            <a:r>
              <a:rPr lang="en-US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Klasse</a:t>
            </a:r>
            <a:r>
              <a:rPr lang="en-US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Hiërarchie</a:t>
            </a:r>
            <a:endParaRPr lang="nl-BE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>
            <a:spLocks noGrp="1"/>
          </p:cNvSpPr>
          <p:nvPr>
            <p:ph idx="1"/>
          </p:nvPr>
        </p:nvSpPr>
        <p:spPr>
          <a:xfrm>
            <a:off x="472266" y="862254"/>
            <a:ext cx="8427894" cy="49822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7800" marR="0" lvl="0" indent="-177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Toepassingen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binnen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dit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vak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</a:p>
          <a:p>
            <a:pPr marL="177800" marR="0" lvl="0" indent="-177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1" i="0" u="none" strike="noStrike" cap="none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ea typeface="Verdana"/>
                <a:cs typeface="Verdana"/>
                <a:sym typeface="Verdana"/>
              </a:rPr>
              <a:t>Transition</a:t>
            </a:r>
          </a:p>
          <a:p>
            <a:pPr marL="554038" lvl="3" indent="-177800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Eenmalig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animatie</a:t>
            </a:r>
            <a:endParaRPr lang="en-US" sz="24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554038" lvl="3" indent="-177800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Reeks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opeenvolgende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animaties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waarvan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het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einde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gekend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is</a:t>
            </a:r>
          </a:p>
          <a:p>
            <a:pPr marL="554038" lvl="3" indent="-177800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Oneindig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lange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animatie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in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een</a:t>
            </a: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lus</a:t>
            </a:r>
            <a:endParaRPr lang="en-US" sz="24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77800" lvl="1" indent="-17780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ea typeface="Verdana"/>
                <a:cs typeface="Verdana"/>
                <a:sym typeface="Verdana"/>
              </a:rPr>
              <a:t>Timeline</a:t>
            </a:r>
          </a:p>
          <a:p>
            <a:pPr marL="554038" lvl="3" indent="-177800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Oneindig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lange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animatie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die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niet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in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een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lus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draait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en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waarvan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de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duurtijd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niet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op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voorhand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gekend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is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Animations</a:t>
            </a:r>
            <a:endParaRPr lang="nl-BE" dirty="0"/>
          </a:p>
        </p:txBody>
      </p:sp>
      <p:sp>
        <p:nvSpPr>
          <p:cNvPr id="6" name="Shape 330"/>
          <p:cNvSpPr txBox="1"/>
          <p:nvPr/>
        </p:nvSpPr>
        <p:spPr>
          <a:xfrm>
            <a:off x="6918218" y="1545840"/>
            <a:ext cx="1518449" cy="348900"/>
          </a:xfrm>
          <a:prstGeom prst="rect">
            <a:avLst/>
          </a:prstGeom>
          <a:solidFill>
            <a:srgbClr val="D4FDBE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Transition</a:t>
            </a:r>
          </a:p>
        </p:txBody>
      </p:sp>
      <p:sp>
        <p:nvSpPr>
          <p:cNvPr id="7" name="Shape 335"/>
          <p:cNvSpPr txBox="1"/>
          <p:nvPr/>
        </p:nvSpPr>
        <p:spPr>
          <a:xfrm>
            <a:off x="6918217" y="4366560"/>
            <a:ext cx="1518449" cy="348900"/>
          </a:xfrm>
          <a:prstGeom prst="rect">
            <a:avLst/>
          </a:prstGeom>
          <a:solidFill>
            <a:srgbClr val="FFEBAB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Timeline</a:t>
            </a:r>
          </a:p>
        </p:txBody>
      </p:sp>
      <p:sp>
        <p:nvSpPr>
          <p:cNvPr id="8" name="Shape 388"/>
          <p:cNvSpPr txBox="1"/>
          <p:nvPr/>
        </p:nvSpPr>
        <p:spPr>
          <a:xfrm>
            <a:off x="5265420" y="5783830"/>
            <a:ext cx="3710940" cy="94463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Timeline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wordt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ook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gebruikt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bij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Property Binding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een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techniek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die je later in de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opleiding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tegen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komt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Shape 371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 rot="277522">
            <a:off x="1130971" y="3519192"/>
            <a:ext cx="6434942" cy="63741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73" name="Shape 373"/>
          <p:cNvSpPr txBox="1">
            <a:spLocks noGrp="1"/>
          </p:cNvSpPr>
          <p:nvPr>
            <p:ph idx="1"/>
          </p:nvPr>
        </p:nvSpPr>
        <p:spPr>
          <a:xfrm>
            <a:off x="578946" y="862254"/>
            <a:ext cx="8256387" cy="2213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 package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javafx.scene.chart</a:t>
            </a:r>
            <a:endParaRPr lang="en-US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77800" marR="0" lvl="0" indent="-177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Documentatie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/ Tutorial:</a:t>
            </a:r>
          </a:p>
          <a:p>
            <a:pPr marL="357188" marR="0" lvl="1" indent="-179388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1600" b="0" i="0" u="sng" strike="noStrike" cap="none" dirty="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https://docs.oracle.com/javase/8/javafx/visual-effects-tutorial/basics.htm</a:t>
            </a:r>
          </a:p>
          <a:p>
            <a:pPr marL="177800" marR="0" lvl="0" indent="-1778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JavaFX API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documentatie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</a:p>
          <a:p>
            <a:pPr marL="357188" marR="0" lvl="1" indent="-179388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1600" b="0" i="0" u="sng" strike="noStrike" cap="none" dirty="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https://docs.oracle.com/javase/8/javafx/api/index.html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Animations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8791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idx="1"/>
          </p:nvPr>
        </p:nvSpPr>
        <p:spPr>
          <a:xfrm>
            <a:off x="575121" y="1282879"/>
            <a:ext cx="6686739" cy="4978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7800" marR="0" lvl="0" indent="-177800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play, pause, stop,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playFromStart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playFrom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(Duration d)</a:t>
            </a:r>
          </a:p>
          <a:p>
            <a:pPr marL="177800" marR="0" lvl="0" indent="-177800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setCycleCount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177800" marR="0" lvl="0" indent="-177800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setCycleDuration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(Duration d)</a:t>
            </a:r>
          </a:p>
          <a:p>
            <a:pPr marL="177800" marR="0" lvl="0" indent="-177800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setAutoReverse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177800" marR="0" lvl="0" indent="-177800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setDelay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(Duration d)</a:t>
            </a:r>
          </a:p>
          <a:p>
            <a:pPr marL="177800" marR="0" lvl="0" indent="-177800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setRate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(double d)</a:t>
            </a:r>
          </a:p>
          <a:p>
            <a:pPr marL="177800" marR="0" lvl="0" indent="-177800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setOnFinished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1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→ </a:t>
            </a:r>
            <a:r>
              <a:rPr lang="en-US" sz="2000" b="0" i="1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EventHandler</a:t>
            </a:r>
            <a:r>
              <a:rPr lang="en-US" sz="2000" b="0" i="1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2000" b="0" i="1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ActionEvent</a:t>
            </a:r>
            <a:r>
              <a:rPr lang="en-US" sz="2000" b="0" i="1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&gt;!</a:t>
            </a: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000" b="0" i="1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77800" marR="0" lvl="0" indent="-177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… </a:t>
            </a:r>
            <a:r>
              <a:rPr lang="en-US" sz="2000" b="0" i="1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→ Nog </a:t>
            </a:r>
            <a:r>
              <a:rPr lang="en-US" sz="2000" b="0" i="1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veel</a:t>
            </a:r>
            <a:r>
              <a:rPr lang="en-US" sz="2000" b="0" i="1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1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meer</a:t>
            </a:r>
            <a:r>
              <a:rPr lang="en-US" sz="2000" b="0" i="1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check API </a:t>
            </a:r>
            <a:r>
              <a:rPr lang="en-US" sz="2000" b="0" i="1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documentatie</a:t>
            </a:r>
            <a:r>
              <a:rPr lang="en-US" sz="2000" b="0" i="1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!!</a:t>
            </a:r>
          </a:p>
          <a:p>
            <a:pPr marL="177800" marR="0" lvl="0" indent="-177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77800" marR="0" lvl="0" indent="-177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80" name="Shape 380"/>
          <p:cNvSpPr txBox="1"/>
          <p:nvPr/>
        </p:nvSpPr>
        <p:spPr>
          <a:xfrm>
            <a:off x="6883047" y="1767806"/>
            <a:ext cx="1899028" cy="430119"/>
          </a:xfrm>
          <a:prstGeom prst="rect">
            <a:avLst/>
          </a:prstGeom>
          <a:solidFill>
            <a:srgbClr val="C2F0FF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Animation</a:t>
            </a:r>
          </a:p>
        </p:txBody>
      </p:sp>
      <p:sp>
        <p:nvSpPr>
          <p:cNvPr id="381" name="Shape 381"/>
          <p:cNvSpPr txBox="1"/>
          <p:nvPr/>
        </p:nvSpPr>
        <p:spPr>
          <a:xfrm>
            <a:off x="6883047" y="2837620"/>
            <a:ext cx="1885325" cy="430119"/>
          </a:xfrm>
          <a:prstGeom prst="rect">
            <a:avLst/>
          </a:prstGeom>
          <a:solidFill>
            <a:srgbClr val="D4FDBE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Transition</a:t>
            </a:r>
          </a:p>
        </p:txBody>
      </p:sp>
      <p:sp>
        <p:nvSpPr>
          <p:cNvPr id="382" name="Shape 382"/>
          <p:cNvSpPr txBox="1"/>
          <p:nvPr/>
        </p:nvSpPr>
        <p:spPr>
          <a:xfrm>
            <a:off x="7204785" y="3907434"/>
            <a:ext cx="1241848" cy="430119"/>
          </a:xfrm>
          <a:prstGeom prst="rect">
            <a:avLst/>
          </a:prstGeom>
          <a:solidFill>
            <a:srgbClr val="F0D6E6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</a:p>
        </p:txBody>
      </p:sp>
      <p:cxnSp>
        <p:nvCxnSpPr>
          <p:cNvPr id="384" name="Shape 384"/>
          <p:cNvCxnSpPr>
            <a:stCxn id="382" idx="0"/>
            <a:endCxn id="381" idx="2"/>
          </p:cNvCxnSpPr>
          <p:nvPr/>
        </p:nvCxnSpPr>
        <p:spPr>
          <a:xfrm flipV="1">
            <a:off x="7825709" y="3267739"/>
            <a:ext cx="1" cy="63969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5" name="Shape 385"/>
          <p:cNvSpPr/>
          <p:nvPr/>
        </p:nvSpPr>
        <p:spPr>
          <a:xfrm>
            <a:off x="7751459" y="3267739"/>
            <a:ext cx="148500" cy="1464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6" name="Shape 386"/>
          <p:cNvCxnSpPr>
            <a:stCxn id="381" idx="0"/>
            <a:endCxn id="380" idx="2"/>
          </p:cNvCxnSpPr>
          <p:nvPr/>
        </p:nvCxnSpPr>
        <p:spPr>
          <a:xfrm flipV="1">
            <a:off x="7825710" y="2197925"/>
            <a:ext cx="6851" cy="63969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7" name="Shape 387"/>
          <p:cNvSpPr/>
          <p:nvPr/>
        </p:nvSpPr>
        <p:spPr>
          <a:xfrm>
            <a:off x="7758311" y="2211559"/>
            <a:ext cx="148500" cy="1464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Shape 388"/>
          <p:cNvSpPr txBox="1"/>
          <p:nvPr/>
        </p:nvSpPr>
        <p:spPr>
          <a:xfrm>
            <a:off x="4796347" y="1762152"/>
            <a:ext cx="1676267" cy="70672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Hoeveel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keer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moet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animatie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herhaald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worden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</p:txBody>
      </p:sp>
      <p:cxnSp>
        <p:nvCxnSpPr>
          <p:cNvPr id="389" name="Shape 389"/>
          <p:cNvCxnSpPr>
            <a:stCxn id="388" idx="1"/>
          </p:cNvCxnSpPr>
          <p:nvPr/>
        </p:nvCxnSpPr>
        <p:spPr>
          <a:xfrm flipH="1">
            <a:off x="3909060" y="2115516"/>
            <a:ext cx="887287" cy="96043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390" name="Shape 390"/>
          <p:cNvSpPr txBox="1"/>
          <p:nvPr/>
        </p:nvSpPr>
        <p:spPr>
          <a:xfrm>
            <a:off x="4800836" y="3051274"/>
            <a:ext cx="1794876" cy="53248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Bepaalt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snelheid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van de </a:t>
            </a: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animatie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cxnSp>
        <p:nvCxnSpPr>
          <p:cNvPr id="391" name="Shape 391"/>
          <p:cNvCxnSpPr>
            <a:stCxn id="390" idx="1"/>
          </p:cNvCxnSpPr>
          <p:nvPr/>
        </p:nvCxnSpPr>
        <p:spPr>
          <a:xfrm flipH="1" flipV="1">
            <a:off x="4495800" y="3016714"/>
            <a:ext cx="305036" cy="300804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392" name="Shape 392"/>
          <p:cNvSpPr txBox="1"/>
          <p:nvPr/>
        </p:nvSpPr>
        <p:spPr>
          <a:xfrm>
            <a:off x="4106892" y="3788871"/>
            <a:ext cx="2782028" cy="73038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Bepaalt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eveneens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snelheid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van de </a:t>
            </a: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animatie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(1.0 is </a:t>
            </a: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normaal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2.0 is </a:t>
            </a: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dubbele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snelheid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</p:txBody>
      </p:sp>
      <p:cxnSp>
        <p:nvCxnSpPr>
          <p:cNvPr id="393" name="Shape 393"/>
          <p:cNvCxnSpPr>
            <a:stCxn id="392" idx="1"/>
          </p:cNvCxnSpPr>
          <p:nvPr/>
        </p:nvCxnSpPr>
        <p:spPr>
          <a:xfrm flipH="1">
            <a:off x="3284220" y="4154062"/>
            <a:ext cx="822672" cy="105518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Animation: </a:t>
            </a:r>
            <a:r>
              <a:rPr lang="en-US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geërfde</a:t>
            </a:r>
            <a:r>
              <a:rPr lang="en-US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methodes</a:t>
            </a:r>
            <a:endParaRPr lang="nl-BE" dirty="0"/>
          </a:p>
        </p:txBody>
      </p:sp>
      <p:sp>
        <p:nvSpPr>
          <p:cNvPr id="383" name="Shape 383"/>
          <p:cNvSpPr/>
          <p:nvPr/>
        </p:nvSpPr>
        <p:spPr>
          <a:xfrm>
            <a:off x="6700934" y="1538994"/>
            <a:ext cx="2267805" cy="929885"/>
          </a:xfrm>
          <a:prstGeom prst="ellipse">
            <a:avLst/>
          </a:prstGeom>
          <a:noFill/>
          <a:ln w="571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>
            <a:spLocks noGrp="1"/>
          </p:cNvSpPr>
          <p:nvPr>
            <p:ph idx="1"/>
          </p:nvPr>
        </p:nvSpPr>
        <p:spPr>
          <a:xfrm>
            <a:off x="591928" y="1767806"/>
            <a:ext cx="6688200" cy="39755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setInterpolator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(...)</a:t>
            </a:r>
          </a:p>
          <a:p>
            <a:pPr marL="177800" marR="0" lvl="0" indent="-177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1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interpolate(double d)</a:t>
            </a: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000" b="0" i="1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000" b="0" i="1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000" b="0" i="1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000" b="0" i="1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000" b="0" i="1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000" b="0" i="1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77800" marR="0" lvl="0" indent="-177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… </a:t>
            </a:r>
            <a:r>
              <a:rPr lang="en-US" sz="2000" b="0" i="1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→ Nog </a:t>
            </a:r>
            <a:r>
              <a:rPr lang="en-US" sz="2000" b="0" i="1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meer</a:t>
            </a:r>
            <a:r>
              <a:rPr lang="en-US" sz="2000" b="0" i="1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check API </a:t>
            </a:r>
            <a:r>
              <a:rPr lang="en-US" sz="2000" b="0" i="1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documentatie</a:t>
            </a:r>
            <a:r>
              <a:rPr lang="en-US" sz="2000" b="0" i="1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!!</a:t>
            </a:r>
          </a:p>
          <a:p>
            <a:pPr marL="177800" marR="0" lvl="0" indent="-177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77800" marR="0" lvl="0" indent="-177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08" name="Shape 408"/>
          <p:cNvSpPr txBox="1"/>
          <p:nvPr/>
        </p:nvSpPr>
        <p:spPr>
          <a:xfrm>
            <a:off x="4401964" y="998306"/>
            <a:ext cx="2109579" cy="7695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Bepaalt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een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eventuele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versnelling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vertraging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doorheen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animatie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cxnSp>
        <p:nvCxnSpPr>
          <p:cNvPr id="409" name="Shape 409"/>
          <p:cNvCxnSpPr>
            <a:stCxn id="408" idx="1"/>
          </p:cNvCxnSpPr>
          <p:nvPr/>
        </p:nvCxnSpPr>
        <p:spPr>
          <a:xfrm flipH="1">
            <a:off x="3611880" y="1383056"/>
            <a:ext cx="790084" cy="38475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410" name="Shape 410"/>
          <p:cNvSpPr txBox="1"/>
          <p:nvPr/>
        </p:nvSpPr>
        <p:spPr>
          <a:xfrm>
            <a:off x="4282440" y="2770691"/>
            <a:ext cx="2226302" cy="984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abstracte methode die je moet implementeren bij het maken van je eigen animatie.</a:t>
            </a:r>
          </a:p>
        </p:txBody>
      </p:sp>
      <p:cxnSp>
        <p:nvCxnSpPr>
          <p:cNvPr id="411" name="Shape 411"/>
          <p:cNvCxnSpPr>
            <a:stCxn id="410" idx="1"/>
          </p:cNvCxnSpPr>
          <p:nvPr/>
        </p:nvCxnSpPr>
        <p:spPr>
          <a:xfrm flipH="1" flipV="1">
            <a:off x="3611880" y="2651760"/>
            <a:ext cx="670560" cy="611381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Transition: </a:t>
            </a:r>
            <a:r>
              <a:rPr lang="en-US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geërfde</a:t>
            </a:r>
            <a:r>
              <a:rPr lang="en-US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methodes</a:t>
            </a:r>
            <a:endParaRPr lang="nl-BE" dirty="0"/>
          </a:p>
        </p:txBody>
      </p:sp>
      <p:sp>
        <p:nvSpPr>
          <p:cNvPr id="17" name="Shape 380"/>
          <p:cNvSpPr txBox="1"/>
          <p:nvPr/>
        </p:nvSpPr>
        <p:spPr>
          <a:xfrm>
            <a:off x="6883047" y="1767806"/>
            <a:ext cx="1899028" cy="430119"/>
          </a:xfrm>
          <a:prstGeom prst="rect">
            <a:avLst/>
          </a:prstGeom>
          <a:solidFill>
            <a:srgbClr val="C2F0FF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Animation</a:t>
            </a:r>
          </a:p>
        </p:txBody>
      </p:sp>
      <p:sp>
        <p:nvSpPr>
          <p:cNvPr id="18" name="Shape 381"/>
          <p:cNvSpPr txBox="1"/>
          <p:nvPr/>
        </p:nvSpPr>
        <p:spPr>
          <a:xfrm>
            <a:off x="6883047" y="2837620"/>
            <a:ext cx="1885325" cy="430119"/>
          </a:xfrm>
          <a:prstGeom prst="rect">
            <a:avLst/>
          </a:prstGeom>
          <a:solidFill>
            <a:srgbClr val="D4FDBE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Transition</a:t>
            </a:r>
          </a:p>
        </p:txBody>
      </p:sp>
      <p:sp>
        <p:nvSpPr>
          <p:cNvPr id="19" name="Shape 382"/>
          <p:cNvSpPr txBox="1"/>
          <p:nvPr/>
        </p:nvSpPr>
        <p:spPr>
          <a:xfrm>
            <a:off x="7204785" y="3907434"/>
            <a:ext cx="1241848" cy="430119"/>
          </a:xfrm>
          <a:prstGeom prst="rect">
            <a:avLst/>
          </a:prstGeom>
          <a:solidFill>
            <a:srgbClr val="F0D6E6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</a:p>
        </p:txBody>
      </p:sp>
      <p:cxnSp>
        <p:nvCxnSpPr>
          <p:cNvPr id="20" name="Shape 384"/>
          <p:cNvCxnSpPr>
            <a:stCxn id="19" idx="0"/>
            <a:endCxn id="18" idx="2"/>
          </p:cNvCxnSpPr>
          <p:nvPr/>
        </p:nvCxnSpPr>
        <p:spPr>
          <a:xfrm flipV="1">
            <a:off x="7825709" y="3267739"/>
            <a:ext cx="1" cy="63969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Shape 385"/>
          <p:cNvSpPr/>
          <p:nvPr/>
        </p:nvSpPr>
        <p:spPr>
          <a:xfrm>
            <a:off x="7751459" y="3267739"/>
            <a:ext cx="148500" cy="1464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Shape 387"/>
          <p:cNvSpPr/>
          <p:nvPr/>
        </p:nvSpPr>
        <p:spPr>
          <a:xfrm>
            <a:off x="7758311" y="2211559"/>
            <a:ext cx="148500" cy="1464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" name="Shape 386"/>
          <p:cNvCxnSpPr>
            <a:stCxn id="18" idx="0"/>
            <a:endCxn id="17" idx="2"/>
          </p:cNvCxnSpPr>
          <p:nvPr/>
        </p:nvCxnSpPr>
        <p:spPr>
          <a:xfrm flipV="1">
            <a:off x="7825710" y="2197925"/>
            <a:ext cx="6851" cy="63969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3" name="Shape 403"/>
          <p:cNvSpPr/>
          <p:nvPr/>
        </p:nvSpPr>
        <p:spPr>
          <a:xfrm>
            <a:off x="6709110" y="2586090"/>
            <a:ext cx="2259630" cy="926730"/>
          </a:xfrm>
          <a:prstGeom prst="ellipse">
            <a:avLst/>
          </a:prstGeom>
          <a:noFill/>
          <a:ln w="571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pt_Ndl_KdGnieuw">
  <a:themeElements>
    <a:clrScheme name="Custom 60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B34185"/>
      </a:accent1>
      <a:accent2>
        <a:srgbClr val="7D47A0"/>
      </a:accent2>
      <a:accent3>
        <a:srgbClr val="2863B4"/>
      </a:accent3>
      <a:accent4>
        <a:srgbClr val="039BCF"/>
      </a:accent4>
      <a:accent5>
        <a:srgbClr val="008E28"/>
      </a:accent5>
      <a:accent6>
        <a:srgbClr val="43B109"/>
      </a:accent6>
      <a:hlink>
        <a:srgbClr val="8AC53F"/>
      </a:hlink>
      <a:folHlink>
        <a:srgbClr val="00B39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W_template_v5.potx" id="{AE5EE26B-5408-4276-8110-C70C62650092}" vid="{9F24CB38-8FF3-4571-9F69-771F004ED30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LW_template_v6</Template>
  <TotalTime>273</TotalTime>
  <Words>2165</Words>
  <Application>Microsoft Macintosh PowerPoint</Application>
  <PresentationFormat>On-screen Show (4:3)</PresentationFormat>
  <Paragraphs>455</Paragraphs>
  <Slides>48</Slides>
  <Notes>48</Notes>
  <HiddenSlides>0</HiddenSlides>
  <MMClips>9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Arial</vt:lpstr>
      <vt:lpstr>Calibri</vt:lpstr>
      <vt:lpstr>Consolas</vt:lpstr>
      <vt:lpstr>Courier New</vt:lpstr>
      <vt:lpstr>Merriweather Sans</vt:lpstr>
      <vt:lpstr>Noto Sans Symbols</vt:lpstr>
      <vt:lpstr>Verdana</vt:lpstr>
      <vt:lpstr>Wingdings</vt:lpstr>
      <vt:lpstr>ppt_Ndl_KdGnieuw</vt:lpstr>
      <vt:lpstr>Programmeren I</vt:lpstr>
      <vt:lpstr>Animaties en CSS</vt:lpstr>
      <vt:lpstr>PowerPoint Presentation</vt:lpstr>
      <vt:lpstr>Agenda deze week</vt:lpstr>
      <vt:lpstr>Animation in de Klasse Hiërarchie</vt:lpstr>
      <vt:lpstr>Animations</vt:lpstr>
      <vt:lpstr>Animations</vt:lpstr>
      <vt:lpstr>Animation: geërfde methodes</vt:lpstr>
      <vt:lpstr>Transition: geërfde methodes</vt:lpstr>
      <vt:lpstr>Aan de slag...</vt:lpstr>
      <vt:lpstr>Startopstelling</vt:lpstr>
      <vt:lpstr>TranslateTransition</vt:lpstr>
      <vt:lpstr>TranslateTransition</vt:lpstr>
      <vt:lpstr>RotateTransition</vt:lpstr>
      <vt:lpstr>RotateTransition</vt:lpstr>
      <vt:lpstr>Combinatie van de twee</vt:lpstr>
      <vt:lpstr>SequentialTransition</vt:lpstr>
      <vt:lpstr>SequentialTransition</vt:lpstr>
      <vt:lpstr>SequentialTransition</vt:lpstr>
      <vt:lpstr>Opdracht</vt:lpstr>
      <vt:lpstr>Agenda deze week</vt:lpstr>
      <vt:lpstr>Andere Transitions</vt:lpstr>
      <vt:lpstr>Opdracht</vt:lpstr>
      <vt:lpstr>Agenda deze week</vt:lpstr>
      <vt:lpstr>Eigen Transitions maken</vt:lpstr>
      <vt:lpstr>Eigen Transitions maken</vt:lpstr>
      <vt:lpstr>Eigen Transitions maken</vt:lpstr>
      <vt:lpstr>Opdrachten</vt:lpstr>
      <vt:lpstr>Agenda deze week</vt:lpstr>
      <vt:lpstr>Timeline</vt:lpstr>
      <vt:lpstr>Timeline: constante snelheid</vt:lpstr>
      <vt:lpstr>Timeline: constante snelheid</vt:lpstr>
      <vt:lpstr>Timeline: variabele snelheid</vt:lpstr>
      <vt:lpstr>Agenda deze week</vt:lpstr>
      <vt:lpstr>JavaFX en CSS</vt:lpstr>
      <vt:lpstr>JavaFX en CSS</vt:lpstr>
      <vt:lpstr>JavaFX en CSS</vt:lpstr>
      <vt:lpstr>JavaFX en CSS</vt:lpstr>
      <vt:lpstr>JavaFX en CSS: selectors?</vt:lpstr>
      <vt:lpstr>JavaFX en CSS: eigenschappen?</vt:lpstr>
      <vt:lpstr>JavaFX en CSS: experimenteer!</vt:lpstr>
      <vt:lpstr>Opdrachten</vt:lpstr>
      <vt:lpstr>Afspraken week 6</vt:lpstr>
      <vt:lpstr>Presentatie</vt:lpstr>
      <vt:lpstr>Presentatie</vt:lpstr>
      <vt:lpstr>Praktisch</vt:lpstr>
      <vt:lpstr>Examen</vt:lpstr>
      <vt:lpstr>PowerPoint Presentation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Programmeren I</dc:title>
  <cp:lastModifiedBy>Microsoft Office User</cp:lastModifiedBy>
  <cp:revision>29</cp:revision>
  <dcterms:modified xsi:type="dcterms:W3CDTF">2018-03-02T15:56:19Z</dcterms:modified>
</cp:coreProperties>
</file>